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2"/>
  </p:notesMasterIdLst>
  <p:handoutMasterIdLst>
    <p:handoutMasterId r:id="rId283"/>
  </p:handoutMasterIdLst>
  <p:sldIdLst>
    <p:sldId id="258" r:id="rId2"/>
    <p:sldId id="838" r:id="rId3"/>
    <p:sldId id="736" r:id="rId4"/>
    <p:sldId id="737" r:id="rId5"/>
    <p:sldId id="738" r:id="rId6"/>
    <p:sldId id="739" r:id="rId7"/>
    <p:sldId id="740" r:id="rId8"/>
    <p:sldId id="2731" r:id="rId9"/>
    <p:sldId id="2743" r:id="rId10"/>
    <p:sldId id="2744" r:id="rId11"/>
    <p:sldId id="2745" r:id="rId12"/>
    <p:sldId id="2746" r:id="rId13"/>
    <p:sldId id="2747" r:id="rId14"/>
    <p:sldId id="2748" r:id="rId15"/>
    <p:sldId id="2749" r:id="rId16"/>
    <p:sldId id="2750" r:id="rId17"/>
    <p:sldId id="2751" r:id="rId18"/>
    <p:sldId id="2752" r:id="rId19"/>
    <p:sldId id="2753" r:id="rId20"/>
    <p:sldId id="2754" r:id="rId21"/>
    <p:sldId id="2756" r:id="rId22"/>
    <p:sldId id="2755" r:id="rId23"/>
    <p:sldId id="2757" r:id="rId24"/>
    <p:sldId id="2758" r:id="rId25"/>
    <p:sldId id="2759" r:id="rId26"/>
    <p:sldId id="2760" r:id="rId27"/>
    <p:sldId id="2766" r:id="rId28"/>
    <p:sldId id="2767" r:id="rId29"/>
    <p:sldId id="2761" r:id="rId30"/>
    <p:sldId id="2762" r:id="rId31"/>
    <p:sldId id="2763" r:id="rId32"/>
    <p:sldId id="2764" r:id="rId33"/>
    <p:sldId id="750" r:id="rId34"/>
    <p:sldId id="751" r:id="rId35"/>
    <p:sldId id="752" r:id="rId36"/>
    <p:sldId id="753" r:id="rId37"/>
    <p:sldId id="754" r:id="rId38"/>
    <p:sldId id="755" r:id="rId39"/>
    <p:sldId id="756" r:id="rId40"/>
    <p:sldId id="757" r:id="rId41"/>
    <p:sldId id="758" r:id="rId42"/>
    <p:sldId id="759" r:id="rId43"/>
    <p:sldId id="760" r:id="rId44"/>
    <p:sldId id="761" r:id="rId45"/>
    <p:sldId id="762" r:id="rId46"/>
    <p:sldId id="763" r:id="rId47"/>
    <p:sldId id="764" r:id="rId48"/>
    <p:sldId id="765" r:id="rId49"/>
    <p:sldId id="766" r:id="rId50"/>
    <p:sldId id="767" r:id="rId51"/>
    <p:sldId id="768" r:id="rId52"/>
    <p:sldId id="769" r:id="rId53"/>
    <p:sldId id="770" r:id="rId54"/>
    <p:sldId id="771" r:id="rId55"/>
    <p:sldId id="772" r:id="rId56"/>
    <p:sldId id="773" r:id="rId57"/>
    <p:sldId id="774" r:id="rId58"/>
    <p:sldId id="775" r:id="rId59"/>
    <p:sldId id="776" r:id="rId60"/>
    <p:sldId id="777" r:id="rId61"/>
    <p:sldId id="778" r:id="rId62"/>
    <p:sldId id="779" r:id="rId63"/>
    <p:sldId id="782" r:id="rId64"/>
    <p:sldId id="783" r:id="rId65"/>
    <p:sldId id="784" r:id="rId66"/>
    <p:sldId id="785" r:id="rId67"/>
    <p:sldId id="786" r:id="rId68"/>
    <p:sldId id="787" r:id="rId69"/>
    <p:sldId id="788" r:id="rId70"/>
    <p:sldId id="789" r:id="rId71"/>
    <p:sldId id="364" r:id="rId72"/>
    <p:sldId id="790" r:id="rId73"/>
    <p:sldId id="791" r:id="rId74"/>
    <p:sldId id="792" r:id="rId75"/>
    <p:sldId id="793" r:id="rId76"/>
    <p:sldId id="794" r:id="rId77"/>
    <p:sldId id="795" r:id="rId78"/>
    <p:sldId id="796" r:id="rId79"/>
    <p:sldId id="797" r:id="rId80"/>
    <p:sldId id="798" r:id="rId81"/>
    <p:sldId id="799" r:id="rId82"/>
    <p:sldId id="404" r:id="rId83"/>
    <p:sldId id="607" r:id="rId84"/>
    <p:sldId id="608" r:id="rId85"/>
    <p:sldId id="609" r:id="rId86"/>
    <p:sldId id="610" r:id="rId87"/>
    <p:sldId id="611" r:id="rId88"/>
    <p:sldId id="612" r:id="rId89"/>
    <p:sldId id="613" r:id="rId90"/>
    <p:sldId id="614" r:id="rId91"/>
    <p:sldId id="615" r:id="rId92"/>
    <p:sldId id="616" r:id="rId93"/>
    <p:sldId id="617" r:id="rId94"/>
    <p:sldId id="618" r:id="rId95"/>
    <p:sldId id="619" r:id="rId96"/>
    <p:sldId id="620" r:id="rId97"/>
    <p:sldId id="621" r:id="rId98"/>
    <p:sldId id="839" r:id="rId99"/>
    <p:sldId id="840" r:id="rId100"/>
    <p:sldId id="482" r:id="rId101"/>
    <p:sldId id="511" r:id="rId102"/>
    <p:sldId id="622" r:id="rId103"/>
    <p:sldId id="623" r:id="rId104"/>
    <p:sldId id="624" r:id="rId105"/>
    <p:sldId id="625" r:id="rId106"/>
    <p:sldId id="626" r:id="rId107"/>
    <p:sldId id="627" r:id="rId108"/>
    <p:sldId id="628" r:id="rId109"/>
    <p:sldId id="629" r:id="rId110"/>
    <p:sldId id="630" r:id="rId111"/>
    <p:sldId id="841" r:id="rId112"/>
    <p:sldId id="842" r:id="rId113"/>
    <p:sldId id="631" r:id="rId114"/>
    <p:sldId id="844" r:id="rId115"/>
    <p:sldId id="845" r:id="rId116"/>
    <p:sldId id="843" r:id="rId117"/>
    <p:sldId id="632" r:id="rId118"/>
    <p:sldId id="633" r:id="rId119"/>
    <p:sldId id="634" r:id="rId120"/>
    <p:sldId id="635" r:id="rId121"/>
    <p:sldId id="636" r:id="rId122"/>
    <p:sldId id="637" r:id="rId123"/>
    <p:sldId id="638" r:id="rId124"/>
    <p:sldId id="639" r:id="rId125"/>
    <p:sldId id="640" r:id="rId126"/>
    <p:sldId id="641" r:id="rId127"/>
    <p:sldId id="642" r:id="rId128"/>
    <p:sldId id="391" r:id="rId129"/>
    <p:sldId id="847" r:id="rId130"/>
    <p:sldId id="848" r:id="rId131"/>
    <p:sldId id="849" r:id="rId132"/>
    <p:sldId id="851" r:id="rId133"/>
    <p:sldId id="852" r:id="rId134"/>
    <p:sldId id="853" r:id="rId135"/>
    <p:sldId id="854" r:id="rId136"/>
    <p:sldId id="855" r:id="rId137"/>
    <p:sldId id="846" r:id="rId138"/>
    <p:sldId id="392" r:id="rId139"/>
    <p:sldId id="393" r:id="rId140"/>
    <p:sldId id="394" r:id="rId141"/>
    <p:sldId id="395" r:id="rId142"/>
    <p:sldId id="396" r:id="rId143"/>
    <p:sldId id="398" r:id="rId144"/>
    <p:sldId id="397" r:id="rId145"/>
    <p:sldId id="643" r:id="rId146"/>
    <p:sldId id="874" r:id="rId147"/>
    <p:sldId id="875" r:id="rId148"/>
    <p:sldId id="876" r:id="rId149"/>
    <p:sldId id="877" r:id="rId150"/>
    <p:sldId id="878" r:id="rId151"/>
    <p:sldId id="879" r:id="rId152"/>
    <p:sldId id="880" r:id="rId153"/>
    <p:sldId id="882" r:id="rId154"/>
    <p:sldId id="856" r:id="rId155"/>
    <p:sldId id="860" r:id="rId156"/>
    <p:sldId id="861" r:id="rId157"/>
    <p:sldId id="863" r:id="rId158"/>
    <p:sldId id="864" r:id="rId159"/>
    <p:sldId id="865" r:id="rId160"/>
    <p:sldId id="866" r:id="rId161"/>
    <p:sldId id="867" r:id="rId162"/>
    <p:sldId id="868" r:id="rId163"/>
    <p:sldId id="869" r:id="rId164"/>
    <p:sldId id="862" r:id="rId165"/>
    <p:sldId id="870" r:id="rId166"/>
    <p:sldId id="873" r:id="rId167"/>
    <p:sldId id="883" r:id="rId168"/>
    <p:sldId id="383" r:id="rId169"/>
    <p:sldId id="389" r:id="rId170"/>
    <p:sldId id="379" r:id="rId171"/>
    <p:sldId id="380" r:id="rId172"/>
    <p:sldId id="908" r:id="rId173"/>
    <p:sldId id="909" r:id="rId174"/>
    <p:sldId id="910" r:id="rId175"/>
    <p:sldId id="385" r:id="rId176"/>
    <p:sldId id="912" r:id="rId177"/>
    <p:sldId id="384" r:id="rId178"/>
    <p:sldId id="388" r:id="rId179"/>
    <p:sldId id="382" r:id="rId180"/>
    <p:sldId id="884" r:id="rId181"/>
    <p:sldId id="911" r:id="rId182"/>
    <p:sldId id="906" r:id="rId183"/>
    <p:sldId id="913" r:id="rId184"/>
    <p:sldId id="893" r:id="rId185"/>
    <p:sldId id="894" r:id="rId186"/>
    <p:sldId id="895" r:id="rId187"/>
    <p:sldId id="644" r:id="rId188"/>
    <p:sldId id="646" r:id="rId189"/>
    <p:sldId id="651" r:id="rId190"/>
    <p:sldId id="663" r:id="rId191"/>
    <p:sldId id="664" r:id="rId192"/>
    <p:sldId id="665" r:id="rId193"/>
    <p:sldId id="652" r:id="rId194"/>
    <p:sldId id="653" r:id="rId195"/>
    <p:sldId id="889" r:id="rId196"/>
    <p:sldId id="890" r:id="rId197"/>
    <p:sldId id="891" r:id="rId198"/>
    <p:sldId id="892" r:id="rId199"/>
    <p:sldId id="667" r:id="rId200"/>
    <p:sldId id="650" r:id="rId201"/>
    <p:sldId id="669" r:id="rId202"/>
    <p:sldId id="675" r:id="rId203"/>
    <p:sldId id="676" r:id="rId204"/>
    <p:sldId id="677" r:id="rId205"/>
    <p:sldId id="685" r:id="rId206"/>
    <p:sldId id="694" r:id="rId207"/>
    <p:sldId id="695" r:id="rId208"/>
    <p:sldId id="672" r:id="rId209"/>
    <p:sldId id="689" r:id="rId210"/>
    <p:sldId id="687" r:id="rId211"/>
    <p:sldId id="696" r:id="rId212"/>
    <p:sldId id="697" r:id="rId213"/>
    <p:sldId id="684" r:id="rId214"/>
    <p:sldId id="698" r:id="rId215"/>
    <p:sldId id="699" r:id="rId216"/>
    <p:sldId id="886" r:id="rId217"/>
    <p:sldId id="887" r:id="rId218"/>
    <p:sldId id="888" r:id="rId219"/>
    <p:sldId id="905" r:id="rId220"/>
    <p:sldId id="904" r:id="rId221"/>
    <p:sldId id="800" r:id="rId222"/>
    <p:sldId id="801" r:id="rId223"/>
    <p:sldId id="802" r:id="rId224"/>
    <p:sldId id="806" r:id="rId225"/>
    <p:sldId id="807" r:id="rId226"/>
    <p:sldId id="808" r:id="rId227"/>
    <p:sldId id="809" r:id="rId228"/>
    <p:sldId id="810" r:id="rId229"/>
    <p:sldId id="811" r:id="rId230"/>
    <p:sldId id="832" r:id="rId231"/>
    <p:sldId id="833" r:id="rId232"/>
    <p:sldId id="834" r:id="rId233"/>
    <p:sldId id="835" r:id="rId234"/>
    <p:sldId id="836" r:id="rId235"/>
    <p:sldId id="837" r:id="rId236"/>
    <p:sldId id="812" r:id="rId237"/>
    <p:sldId id="813" r:id="rId238"/>
    <p:sldId id="814" r:id="rId239"/>
    <p:sldId id="815" r:id="rId240"/>
    <p:sldId id="897" r:id="rId241"/>
    <p:sldId id="898" r:id="rId242"/>
    <p:sldId id="899" r:id="rId243"/>
    <p:sldId id="900" r:id="rId244"/>
    <p:sldId id="901" r:id="rId245"/>
    <p:sldId id="816" r:id="rId246"/>
    <p:sldId id="822" r:id="rId247"/>
    <p:sldId id="826" r:id="rId248"/>
    <p:sldId id="823" r:id="rId249"/>
    <p:sldId id="824" r:id="rId250"/>
    <p:sldId id="825" r:id="rId251"/>
    <p:sldId id="916" r:id="rId252"/>
    <p:sldId id="915" r:id="rId253"/>
    <p:sldId id="828" r:id="rId254"/>
    <p:sldId id="829" r:id="rId255"/>
    <p:sldId id="830" r:id="rId256"/>
    <p:sldId id="831" r:id="rId257"/>
    <p:sldId id="701" r:id="rId258"/>
    <p:sldId id="702" r:id="rId259"/>
    <p:sldId id="703" r:id="rId260"/>
    <p:sldId id="704" r:id="rId261"/>
    <p:sldId id="705" r:id="rId262"/>
    <p:sldId id="706" r:id="rId263"/>
    <p:sldId id="914" r:id="rId264"/>
    <p:sldId id="713" r:id="rId265"/>
    <p:sldId id="712" r:id="rId266"/>
    <p:sldId id="716" r:id="rId267"/>
    <p:sldId id="673" r:id="rId268"/>
    <p:sldId id="707" r:id="rId269"/>
    <p:sldId id="674" r:id="rId270"/>
    <p:sldId id="711" r:id="rId271"/>
    <p:sldId id="708" r:id="rId272"/>
    <p:sldId id="709" r:id="rId273"/>
    <p:sldId id="710" r:id="rId274"/>
    <p:sldId id="715" r:id="rId275"/>
    <p:sldId id="714" r:id="rId276"/>
    <p:sldId id="734" r:id="rId277"/>
    <p:sldId id="732" r:id="rId278"/>
    <p:sldId id="735" r:id="rId279"/>
    <p:sldId id="902" r:id="rId280"/>
    <p:sldId id="903" r:id="rId28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6008" autoAdjust="0"/>
    <p:restoredTop sz="86772"/>
  </p:normalViewPr>
  <p:slideViewPr>
    <p:cSldViewPr snapToGrid="0" snapToObjects="1" showGuides="1">
      <p:cViewPr varScale="1">
        <p:scale>
          <a:sx n="116" d="100"/>
          <a:sy n="116" d="100"/>
        </p:scale>
        <p:origin x="1446" y="96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65" Type="http://schemas.openxmlformats.org/officeDocument/2006/relationships/slide" Target="slides/slide264.xml"/><Relationship Id="rId281" Type="http://schemas.openxmlformats.org/officeDocument/2006/relationships/slide" Target="slides/slide280.xml"/><Relationship Id="rId286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71" Type="http://schemas.openxmlformats.org/officeDocument/2006/relationships/slide" Target="slides/slide270.xml"/><Relationship Id="rId276" Type="http://schemas.openxmlformats.org/officeDocument/2006/relationships/slide" Target="slides/slide275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287" Type="http://schemas.openxmlformats.org/officeDocument/2006/relationships/tableStyles" Target="tableStyles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282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presProps" Target="pres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46B7F7C-FCD2-4242-962F-5C1EAB086F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BCB3C81-4E9F-B74A-9EB4-59EAF55C62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2D0ED7-7949-EF43-8CB0-EECB9843993A}" type="datetimeFigureOut">
              <a:rPr kumimoji="1" lang="ko-KR" altLang="en-US" smtClean="0"/>
              <a:pPr/>
              <a:t>2020-09-25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5C50BE3-42A7-AC43-8408-F700C3E762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B63B33-1C48-8048-9D27-A310944418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F0699-81E4-0741-BED7-DD1E53B15999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80772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DF628-715E-5845-851D-3DBB08BBA417}" type="datetimeFigureOut">
              <a:rPr kumimoji="1" lang="ko-KR" altLang="en-US" smtClean="0"/>
              <a:pPr/>
              <a:t>2020-09-25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41C08-C631-9145-B62C-14BEAD5E8D26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6553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629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0503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1969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811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5619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3018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157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672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164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9640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168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8899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184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71038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187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2304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3867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195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93174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199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53524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205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99496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3983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26769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13239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05353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08114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06594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257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7960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56954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270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60949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276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17682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279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0506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65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7879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71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8742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82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164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101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5803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944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374538" y="5040689"/>
            <a:ext cx="8369300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8600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>
            <a:lvl1pPr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468000" y="404664"/>
            <a:ext cx="8207250" cy="593958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algn="l">
              <a:defRPr sz="1800" b="1" i="0" spc="-7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페이지 제목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sz="quarter" idx="18"/>
          </p:nvPr>
        </p:nvSpPr>
        <p:spPr>
          <a:xfrm>
            <a:off x="468000" y="1115886"/>
            <a:ext cx="8208163" cy="4068000"/>
          </a:xfrm>
          <a:prstGeom prst="rect">
            <a:avLst/>
          </a:prstGeom>
        </p:spPr>
        <p:txBody>
          <a:bodyPr lIns="0">
            <a:normAutofit/>
          </a:bodyPr>
          <a:lstStyle>
            <a:lvl1pPr marL="81000" indent="-135000">
              <a:lnSpc>
                <a:spcPct val="100000"/>
              </a:lnSpc>
              <a:buFont typeface="+mj-lt"/>
              <a:buAutoNum type="arabicPeriod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13500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243000" indent="-81000">
              <a:lnSpc>
                <a:spcPct val="100000"/>
              </a:lnSpc>
              <a:buFont typeface="Arial" pitchFamily="34" charset="0"/>
              <a:buChar char="•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243000" indent="0">
              <a:lnSpc>
                <a:spcPct val="100000"/>
              </a:lnSpc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479588" indent="-81000">
              <a:lnSpc>
                <a:spcPct val="100000"/>
              </a:lnSpc>
              <a:buFont typeface="맑은 고딕" pitchFamily="50" charset="-127"/>
              <a:buChar char="–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28650" y="839680"/>
            <a:ext cx="78867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570" y="2122488"/>
            <a:ext cx="1195425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8650" y="6518166"/>
            <a:ext cx="1574904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28650" y="839680"/>
            <a:ext cx="78867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570" y="2122488"/>
            <a:ext cx="1195425" cy="375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02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093388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917300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093388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917300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650" y="642100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cxnSp>
        <p:nvCxnSpPr>
          <p:cNvPr id="14" name="직선 연결선[R] 13"/>
          <p:cNvCxnSpPr/>
          <p:nvPr userDrawn="1"/>
        </p:nvCxnSpPr>
        <p:spPr>
          <a:xfrm>
            <a:off x="334763" y="6421005"/>
            <a:ext cx="84744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42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4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tiff"/><Relationship Id="rId5" Type="http://schemas.openxmlformats.org/officeDocument/2006/relationships/image" Target="../media/image46.tiff"/><Relationship Id="rId4" Type="http://schemas.openxmlformats.org/officeDocument/2006/relationships/image" Target="../media/image45.tiff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central.oak.go.kr/journallist/journaldetail.do;jsessionid=EADC277455841289A630D495E27B0951?article_seq=21715&amp;tabname=abst&amp;resource_seq=-1&amp;keywords=nul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tiff"/><Relationship Id="rId4" Type="http://schemas.openxmlformats.org/officeDocument/2006/relationships/image" Target="../media/image52.tiff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tiff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tiff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en.wikipedia.org/wiki/Riemann_su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tiff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tiff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tiff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hyperlink" Target="https://bwessay.tistory.com/90" TargetMode="External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hyperlink" Target="https://thebook.io/006796/ch01/02/01_01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mp.org/2.10/ko/gimp-images-in.html" TargetMode="External"/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mp.org/2.10/ko/gimp-images-in.html" TargetMode="External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hyperlink" Target="https://www.howtogeek.com/130826/how-to-fix-a-stuck-pixel-on-an-lcd-monitor/" TargetMode="Externa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JQ3hYko51Y?t=48" TargetMode="External"/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YxkIOTdeu8" TargetMode="Externa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hyperlink" Target="https://www.nvidia.co.kr/content/apac/event/kr/deep-learning-day-2017/dli-1/Image_Classification_with_DIGITS_hryu.pdf" TargetMode="Externa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towardsdatascience.com/a-comprehensive-introduction-to-different-types-of-convolutions-in-deep-learning-669281e58215" TargetMode="Externa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intuitively-understanding-convolutions-for-deep-learning-1f6f42faee1" TargetMode="External"/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gif"/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intuitively-understanding-convolutions-for-deep-learning-1f6f42faee1" TargetMode="Externa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iff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youtu.be/3JQ3hYko51Y?t=8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tiff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towardsdatascience.com/a-comprehensive-introduction-to-different-types-of-convolutions-in-deep-learning-669281e58215" TargetMode="Externa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poloclub.github.io/cnn-explain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tiff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hyperlink" Target="https://bigsnarf.wordpress.com/2016/10/19/visualizing-convnet-layers-and-activations/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YxkIOTdeu8" TargetMode="Externa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tiff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iff"/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iff"/><Relationship Id="rId2" Type="http://schemas.openxmlformats.org/officeDocument/2006/relationships/image" Target="../media/image88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mage-net.org/search?q=dog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iff"/><Relationship Id="rId2" Type="http://schemas.openxmlformats.org/officeDocument/2006/relationships/hyperlink" Target="https://www.slideshare.net/leeseungeun/cnn-vgg-72164295" TargetMode="Externa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iff"/><Relationship Id="rId2" Type="http://schemas.openxmlformats.org/officeDocument/2006/relationships/hyperlink" Target="https://www.slideshare.net/leeseungeun/cnn-vgg-72164295" TargetMode="Externa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iff"/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www.youtube.com/watch?v=RNnKtNrsrm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tiff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suser06e0c5/convolutional-neural-networks-135496264" TargetMode="External"/><Relationship Id="rId2" Type="http://schemas.openxmlformats.org/officeDocument/2006/relationships/image" Target="../media/image95.tiff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tiff"/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tiff"/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tiff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tiff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tiff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tiff"/><Relationship Id="rId2" Type="http://schemas.openxmlformats.org/officeDocument/2006/relationships/image" Target="../media/image101.tiff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5.04597.pdf" TargetMode="External"/><Relationship Id="rId2" Type="http://schemas.openxmlformats.org/officeDocument/2006/relationships/image" Target="../media/image102.tiff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tiff"/><Relationship Id="rId2" Type="http://schemas.openxmlformats.org/officeDocument/2006/relationships/image" Target="../media/image10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tiff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tiff"/><Relationship Id="rId2" Type="http://schemas.openxmlformats.org/officeDocument/2006/relationships/hyperlink" Target="https://arxiv.org/pdf/1411.4038.pdf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tiff"/><Relationship Id="rId2" Type="http://schemas.openxmlformats.org/officeDocument/2006/relationships/hyperlink" Target="https://arxiv.org/pdf/1505.04366.pdf" TargetMode="Externa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tiff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tiff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tiff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tiff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tiff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tiff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tiff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0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11" Type="http://schemas.openxmlformats.org/officeDocument/2006/relationships/image" Target="../media/image121.png"/><Relationship Id="rId5" Type="http://schemas.openxmlformats.org/officeDocument/2006/relationships/image" Target="../media/image118.png"/><Relationship Id="rId10" Type="http://schemas.openxmlformats.org/officeDocument/2006/relationships/image" Target="../media/image1180.png"/><Relationship Id="rId4" Type="http://schemas.openxmlformats.org/officeDocument/2006/relationships/image" Target="../media/image117.png"/><Relationship Id="rId9" Type="http://schemas.openxmlformats.org/officeDocument/2006/relationships/image" Target="../media/image1170.png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tiff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tiff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tiff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tiff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tiff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tiff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tiff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tiff"/><Relationship Id="rId2" Type="http://schemas.openxmlformats.org/officeDocument/2006/relationships/image" Target="../media/image135.tiff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tiff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gif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tiff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hyperlink" Target="https://azati.com/image-detection-recognition-and-classification-with-machine-learning/" TargetMode="External"/><Relationship Id="rId2" Type="http://schemas.openxmlformats.org/officeDocument/2006/relationships/image" Target="../media/image140.tiff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monlounge.com/discussion/c9975025c9ff473c8f9ed2c4b1c3ea6a" TargetMode="External"/><Relationship Id="rId2" Type="http://schemas.openxmlformats.org/officeDocument/2006/relationships/image" Target="../media/image141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comet-app/review-of-deep-learning-algorithms-for-object-detection-c1f3d437b852" TargetMode="External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905.05055.pdf" TargetMode="Externa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hyperlink" Target="https://arxiv.org/pdf/1905.05055.pdf" TargetMode="Externa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tiff"/><Relationship Id="rId2" Type="http://schemas.openxmlformats.org/officeDocument/2006/relationships/hyperlink" Target="https://www.hackerearth.com/blog/machine-learning/object-detection-for-self-driving-cars/" TargetMode="Externa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tiff"/><Relationship Id="rId2" Type="http://schemas.openxmlformats.org/officeDocument/2006/relationships/hyperlink" Target="https://pjreddie.com/darknet/yolo/" TargetMode="Externa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tiff"/><Relationship Id="rId2" Type="http://schemas.openxmlformats.org/officeDocument/2006/relationships/hyperlink" Target="https://towardsdatascience.com/yolo-you-only-look-once-real-time-object-detection-explained-492dc9230006" TargetMode="Externa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tiff"/><Relationship Id="rId2" Type="http://schemas.openxmlformats.org/officeDocument/2006/relationships/hyperlink" Target="https://medium.com/@jonathan_hui/real-time-object-detection-with-yolo-yolov2-28b1b93e2088" TargetMode="Externa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tiff"/><Relationship Id="rId2" Type="http://schemas.openxmlformats.org/officeDocument/2006/relationships/hyperlink" Target="https://medium.com/@jonathan_hui/real-time-object-detection-with-yolo-yolov2-28b1b93e2088" TargetMode="Externa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tiff"/><Relationship Id="rId2" Type="http://schemas.openxmlformats.org/officeDocument/2006/relationships/hyperlink" Target="https://arxiv.org/pdf/1512.02325.pdf" TargetMode="Externa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tiff"/><Relationship Id="rId2" Type="http://schemas.openxmlformats.org/officeDocument/2006/relationships/hyperlink" Target="https://www.analyticsvidhya.com/blog/2018/04/solving-an-image-captioning-task-using-deep-learning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embed/V2MMyk7bdWY" TargetMode="External"/><Relationship Id="rId2" Type="http://schemas.openxmlformats.org/officeDocument/2006/relationships/hyperlink" Target="http://playground.tensorflow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86366" y="3268326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4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</a:t>
            </a:r>
            <a:r>
              <a:rPr lang="ko-KR" altLang="en-US" sz="4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입문</a:t>
            </a:r>
            <a:endParaRPr lang="en-US" altLang="ko-KR" sz="4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5" name="텍스트 개체 틀 8"/>
          <p:cNvSpPr txBox="1">
            <a:spLocks/>
          </p:cNvSpPr>
          <p:nvPr/>
        </p:nvSpPr>
        <p:spPr>
          <a:xfrm>
            <a:off x="496019" y="6088785"/>
            <a:ext cx="4786439" cy="243864"/>
          </a:xfrm>
          <a:prstGeom prst="rect">
            <a:avLst/>
          </a:prstGeom>
        </p:spPr>
        <p:txBody>
          <a:bodyPr lIns="0" tIns="46800">
            <a:no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JTBC Regular" pitchFamily="2" charset="-127"/>
                <a:ea typeface="JTBC Regular" pitchFamily="2" charset="-127"/>
                <a:cs typeface="+mn-cs"/>
                <a:sym typeface="Apple SD 산돌고딕 Neo 옅은체"/>
              </a:defRPr>
            </a:lvl1pPr>
            <a:lvl2pPr marL="4572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9144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13716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18288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187516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218769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250022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281275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l"/>
            <a:r>
              <a:rPr lang="ko-KR" altLang="en-US" sz="2400" kern="0">
                <a:latin typeface="NanumSquare" charset="-127"/>
                <a:ea typeface="NanumSquare" charset="-127"/>
                <a:cs typeface="NanumSquare" charset="-127"/>
              </a:rPr>
              <a:t>임도형</a:t>
            </a:r>
            <a:r>
              <a:rPr lang="en-US" altLang="ko-KR" sz="2400" kern="0" dirty="0">
                <a:latin typeface="NanumSquare" charset="-127"/>
                <a:ea typeface="NanumSquare" charset="-127"/>
                <a:cs typeface="NanumSquare" charset="-127"/>
              </a:rPr>
              <a:t>, dh-rim@hanmail.net</a:t>
            </a:r>
            <a:endParaRPr lang="ko-KR" altLang="en-US" sz="2400" kern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7438474" y="608878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>
                    <a:lumMod val="85000"/>
                  </a:schemeClr>
                </a:solidFill>
              </a:rPr>
              <a:t>2020/08/24</a:t>
            </a:r>
            <a:endParaRPr kumimoji="1"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484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C5ECF3E8-BAEF-42A8-AE53-3332C1033229}"/>
              </a:ext>
            </a:extLst>
          </p:cNvPr>
          <p:cNvGrpSpPr/>
          <p:nvPr/>
        </p:nvGrpSpPr>
        <p:grpSpPr>
          <a:xfrm>
            <a:off x="575865" y="3854294"/>
            <a:ext cx="6125964" cy="1025609"/>
            <a:chOff x="1153401" y="4472195"/>
            <a:chExt cx="8167952" cy="1367479"/>
          </a:xfrm>
        </p:grpSpPr>
        <p:pic>
          <p:nvPicPr>
            <p:cNvPr id="51" name="Picture 2" descr="사과다이어트, 사과팩,">
              <a:extLst>
                <a:ext uri="{FF2B5EF4-FFF2-40B4-BE49-F238E27FC236}">
                  <a16:creationId xmlns:a16="http://schemas.microsoft.com/office/drawing/2014/main" id="{5D050F72-D4C6-4D8A-8A67-5FEF0A1A46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1153401" y="5006639"/>
              <a:ext cx="684124" cy="54360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" descr="사과다이어트, 사과팩,">
              <a:extLst>
                <a:ext uri="{FF2B5EF4-FFF2-40B4-BE49-F238E27FC236}">
                  <a16:creationId xmlns:a16="http://schemas.microsoft.com/office/drawing/2014/main" id="{B9F66CF2-B55C-4882-91DD-3808C1D503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7969205" y="4472195"/>
              <a:ext cx="1352148" cy="107442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" descr="사과다이어트, 사과팩,">
              <a:extLst>
                <a:ext uri="{FF2B5EF4-FFF2-40B4-BE49-F238E27FC236}">
                  <a16:creationId xmlns:a16="http://schemas.microsoft.com/office/drawing/2014/main" id="{14908D5D-1290-409E-9C1E-0E3D85FE3D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3516697" y="5268538"/>
              <a:ext cx="718766" cy="57113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제목 6">
            <a:extLst>
              <a:ext uri="{FF2B5EF4-FFF2-40B4-BE49-F238E27FC236}">
                <a16:creationId xmlns:a16="http://schemas.microsoft.com/office/drawing/2014/main" id="{282E2B12-0573-40FE-8921-052E8D2E3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  <a:endParaRPr lang="ko-KR" altLang="en-US" dirty="0"/>
          </a:p>
        </p:txBody>
      </p:sp>
      <p:cxnSp>
        <p:nvCxnSpPr>
          <p:cNvPr id="8" name="Shape 140">
            <a:extLst>
              <a:ext uri="{FF2B5EF4-FFF2-40B4-BE49-F238E27FC236}">
                <a16:creationId xmlns:a16="http://schemas.microsoft.com/office/drawing/2014/main" id="{15E11C71-6280-4786-8352-F2C936FE1BB5}"/>
              </a:ext>
            </a:extLst>
          </p:cNvPr>
          <p:cNvCxnSpPr>
            <a:cxnSpLocks/>
          </p:cNvCxnSpPr>
          <p:nvPr/>
        </p:nvCxnSpPr>
        <p:spPr>
          <a:xfrm rot="10800000" flipH="1">
            <a:off x="494681" y="5044401"/>
            <a:ext cx="8073000" cy="607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41">
            <a:extLst>
              <a:ext uri="{FF2B5EF4-FFF2-40B4-BE49-F238E27FC236}">
                <a16:creationId xmlns:a16="http://schemas.microsoft.com/office/drawing/2014/main" id="{857FF34D-C471-40DC-844F-5505BA0F2C16}"/>
              </a:ext>
            </a:extLst>
          </p:cNvPr>
          <p:cNvSpPr txBox="1"/>
          <p:nvPr/>
        </p:nvSpPr>
        <p:spPr>
          <a:xfrm>
            <a:off x="8007206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 err="1"/>
              <a:t>크다</a:t>
            </a:r>
            <a:endParaRPr lang="en" sz="1350" dirty="0"/>
          </a:p>
        </p:txBody>
      </p:sp>
      <p:sp>
        <p:nvSpPr>
          <p:cNvPr id="10" name="Shape 142">
            <a:extLst>
              <a:ext uri="{FF2B5EF4-FFF2-40B4-BE49-F238E27FC236}">
                <a16:creationId xmlns:a16="http://schemas.microsoft.com/office/drawing/2014/main" id="{5C050724-7AC9-48E9-8BBE-923BE9F22D63}"/>
              </a:ext>
            </a:extLst>
          </p:cNvPr>
          <p:cNvSpPr txBox="1"/>
          <p:nvPr/>
        </p:nvSpPr>
        <p:spPr>
          <a:xfrm>
            <a:off x="592420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작다</a:t>
            </a:r>
          </a:p>
        </p:txBody>
      </p:sp>
      <p:grpSp>
        <p:nvGrpSpPr>
          <p:cNvPr id="12" name="Shape 144">
            <a:extLst>
              <a:ext uri="{FF2B5EF4-FFF2-40B4-BE49-F238E27FC236}">
                <a16:creationId xmlns:a16="http://schemas.microsoft.com/office/drawing/2014/main" id="{CDBFE48B-8AC2-45AC-AE30-235AFDD09A56}"/>
              </a:ext>
            </a:extLst>
          </p:cNvPr>
          <p:cNvGrpSpPr/>
          <p:nvPr/>
        </p:nvGrpSpPr>
        <p:grpSpPr>
          <a:xfrm>
            <a:off x="3621180" y="2144559"/>
            <a:ext cx="560475" cy="2882663"/>
            <a:chOff x="3194512" y="2813675"/>
            <a:chExt cx="747300" cy="1636596"/>
          </a:xfrm>
        </p:grpSpPr>
        <p:cxnSp>
          <p:nvCxnSpPr>
            <p:cNvPr id="13" name="Shape 145">
              <a:extLst>
                <a:ext uri="{FF2B5EF4-FFF2-40B4-BE49-F238E27FC236}">
                  <a16:creationId xmlns:a16="http://schemas.microsoft.com/office/drawing/2014/main" id="{DC91E0A6-C5EC-459C-89DC-1727BECC5CD6}"/>
                </a:ext>
              </a:extLst>
            </p:cNvPr>
            <p:cNvCxnSpPr/>
            <p:nvPr/>
          </p:nvCxnSpPr>
          <p:spPr>
            <a:xfrm flipH="1">
              <a:off x="3565612" y="3024682"/>
              <a:ext cx="5100" cy="1425589"/>
            </a:xfrm>
            <a:prstGeom prst="straightConnector1">
              <a:avLst/>
            </a:prstGeom>
            <a:noFill/>
            <a:ln w="7620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4" name="Shape 146">
              <a:extLst>
                <a:ext uri="{FF2B5EF4-FFF2-40B4-BE49-F238E27FC236}">
                  <a16:creationId xmlns:a16="http://schemas.microsoft.com/office/drawing/2014/main" id="{9F9325D1-F2F4-44ED-82E3-73880B53BB9D}"/>
                </a:ext>
              </a:extLst>
            </p:cNvPr>
            <p:cNvSpPr txBox="1"/>
            <p:nvPr/>
          </p:nvSpPr>
          <p:spPr>
            <a:xfrm>
              <a:off x="3194512" y="2813675"/>
              <a:ext cx="747300" cy="183679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algn="ctr"/>
              <a:r>
                <a:rPr lang="en" sz="1350" dirty="0"/>
                <a:t>기준</a:t>
              </a:r>
            </a:p>
          </p:txBody>
        </p:sp>
      </p:grpSp>
      <p:sp>
        <p:nvSpPr>
          <p:cNvPr id="46" name="Shape 147">
            <a:extLst>
              <a:ext uri="{FF2B5EF4-FFF2-40B4-BE49-F238E27FC236}">
                <a16:creationId xmlns:a16="http://schemas.microsoft.com/office/drawing/2014/main" id="{A6B5FFFB-3E8D-4D1A-B893-1088064B6DBB}"/>
              </a:ext>
            </a:extLst>
          </p:cNvPr>
          <p:cNvSpPr txBox="1"/>
          <p:nvPr/>
        </p:nvSpPr>
        <p:spPr>
          <a:xfrm>
            <a:off x="2126575" y="3990037"/>
            <a:ext cx="978332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ko-KR" altLang="en-US" sz="1350" dirty="0"/>
              <a:t>안 </a:t>
            </a:r>
            <a:r>
              <a:rPr lang="en" sz="1350" dirty="0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153199177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DNN</a:t>
            </a:r>
            <a:r>
              <a:rPr kumimoji="1" lang="ko-KR" altLang="en-US"/>
              <a:t>은 함수 근사화 능력이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입출력 쌍을반복적으로 제공하여 내부를 업데이트 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충분한 입출력 데이터와 컴퓨팅 파워를 필요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en-US" altLang="ko-KR"/>
              <a:t>DNN</a:t>
            </a:r>
            <a:r>
              <a:rPr kumimoji="1" lang="ko-KR" altLang="en-US"/>
              <a:t>으로 특정 함수 근사화하는 것을 딥러닝이라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429246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인공지능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머신러닝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딥러닝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1190558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사람이 아닌 기계가 알아서 하면 인공지능이다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전문가의 지식을 기반으로 하거나</a:t>
            </a:r>
            <a:r>
              <a:rPr kumimoji="1" lang="en-US" altLang="ko-KR"/>
              <a:t>(</a:t>
            </a:r>
            <a:r>
              <a:rPr kumimoji="1" lang="ko-KR" altLang="en-US"/>
              <a:t>전문가 시스템</a:t>
            </a:r>
            <a:r>
              <a:rPr kumimoji="1" lang="en-US" altLang="ko-KR"/>
              <a:t>)</a:t>
            </a:r>
          </a:p>
          <a:p>
            <a:r>
              <a:rPr kumimoji="1" lang="ko-KR" altLang="en-US"/>
              <a:t>혹은 데이터를 기반으로 하거나</a:t>
            </a:r>
            <a:r>
              <a:rPr kumimoji="1" lang="en-US" altLang="ko-KR"/>
              <a:t>(</a:t>
            </a:r>
            <a:r>
              <a:rPr kumimoji="1" lang="ko-KR" altLang="en-US"/>
              <a:t>머신러닝</a:t>
            </a:r>
            <a:r>
              <a:rPr kumimoji="1" lang="en-US" altLang="ko-KR"/>
              <a:t>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 </a:t>
            </a:r>
            <a:r>
              <a:rPr kumimoji="1" lang="ko-KR" altLang="en-US"/>
              <a:t>인공지능</a:t>
            </a:r>
            <a:r>
              <a:rPr kumimoji="1" lang="en-US" altLang="ko-KR"/>
              <a:t>(AI; Artificial Intelligence)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82490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인공지능의 한 분야</a:t>
            </a:r>
            <a:endParaRPr kumimoji="1" lang="en-US" altLang="ko-KR"/>
          </a:p>
          <a:p>
            <a:r>
              <a:rPr kumimoji="1" lang="ko-KR" altLang="en-US"/>
              <a:t>데이터에서 가치를 찾아내는 것</a:t>
            </a:r>
            <a:endParaRPr kumimoji="1" lang="en-US" altLang="ko-KR"/>
          </a:p>
          <a:p>
            <a:r>
              <a:rPr kumimoji="1" lang="ko-KR" altLang="en-US"/>
              <a:t>아주 다양한 방법이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SVM, </a:t>
            </a:r>
            <a:r>
              <a:rPr kumimoji="1" lang="ko-KR" altLang="en-US"/>
              <a:t>의사결정트리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Random Forest, Bayesian, K-Means Clustering, K-NN, Neural Network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머신러닝</a:t>
            </a:r>
            <a:r>
              <a:rPr kumimoji="1" lang="en-US" altLang="ko-KR"/>
              <a:t>(ML; Machine Learning)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31350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신경망</a:t>
            </a:r>
            <a:r>
              <a:rPr kumimoji="1" lang="en-US" altLang="ko-KR"/>
              <a:t>(NN; Neural Network)</a:t>
            </a:r>
            <a:r>
              <a:rPr kumimoji="1" lang="ko-KR" altLang="en-US"/>
              <a:t>을 사용한 머신러닝 방법</a:t>
            </a:r>
            <a:endParaRPr kumimoji="1" lang="en-US" altLang="ko-KR"/>
          </a:p>
          <a:p>
            <a:r>
              <a:rPr kumimoji="1" lang="ko-KR" altLang="en-US"/>
              <a:t>신경망의 은닉층이 많아서</a:t>
            </a:r>
            <a:r>
              <a:rPr kumimoji="1" lang="en-US" altLang="ko-KR"/>
              <a:t>(deep) DNN(Deep NN)</a:t>
            </a:r>
            <a:r>
              <a:rPr kumimoji="1" lang="ko-KR" altLang="en-US"/>
              <a:t>이라 부른다</a:t>
            </a:r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</a:t>
            </a:r>
            <a:r>
              <a:rPr kumimoji="1" lang="en-US" altLang="ko-KR"/>
              <a:t>(DL; Deep Learning)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0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44888" y="3307794"/>
            <a:ext cx="4254224" cy="22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976974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2012</a:t>
            </a:r>
            <a:r>
              <a:rPr kumimoji="1" lang="ko-KR" altLang="en-US"/>
              <a:t>년 </a:t>
            </a:r>
            <a:r>
              <a:rPr kumimoji="1" lang="en-US" altLang="ko-KR"/>
              <a:t>AI</a:t>
            </a:r>
            <a:r>
              <a:rPr kumimoji="1" lang="ko-KR" altLang="en-US"/>
              <a:t> 부활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0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26474" y="1787034"/>
            <a:ext cx="4691051" cy="400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34335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2016</a:t>
            </a:r>
            <a:r>
              <a:rPr kumimoji="1" lang="ko-KR" altLang="en-US"/>
              <a:t>년 화려한 복귀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1026" name="Picture 2" descr="lphago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2" y="2349795"/>
            <a:ext cx="62865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63027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별 차이 없다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신경망에 대한 큰 기대만큼 큰 실망</a:t>
            </a:r>
            <a:endParaRPr kumimoji="1" lang="en-US" altLang="ko-KR"/>
          </a:p>
          <a:p>
            <a:r>
              <a:rPr kumimoji="1" lang="ko-KR" altLang="en-US"/>
              <a:t>근래 뚜렷한 성과를 보이면서 다시 큰 관심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DNN: </a:t>
            </a:r>
            <a:r>
              <a:rPr kumimoji="1" lang="ko-KR" altLang="en-US"/>
              <a:t>실망했던 용어를 대신하여 붐을 일으키기 위한 용어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신경망</a:t>
            </a:r>
            <a:r>
              <a:rPr kumimoji="1" lang="en-US" altLang="ko-KR"/>
              <a:t>(NN)</a:t>
            </a:r>
            <a:r>
              <a:rPr kumimoji="1" lang="ko-KR" altLang="en-US"/>
              <a:t>과 심층신경망</a:t>
            </a:r>
            <a:r>
              <a:rPr kumimoji="1" lang="en-US" altLang="ko-KR"/>
              <a:t>(DNN)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636970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인간이 고안한 알고리즘이건 기계가 학습한 알고리즘 이건</a:t>
            </a:r>
            <a:r>
              <a:rPr kumimoji="1" lang="en-US" altLang="ko-KR"/>
              <a:t>,</a:t>
            </a:r>
            <a:r>
              <a:rPr kumimoji="1" lang="ko-KR" altLang="en-US"/>
              <a:t> 기계가 스스로 처리하면 </a:t>
            </a:r>
            <a:r>
              <a:rPr kumimoji="1" lang="en-US" altLang="ko-KR"/>
              <a:t>AI</a:t>
            </a:r>
          </a:p>
          <a:p>
            <a:r>
              <a:rPr kumimoji="1" lang="ko-KR" altLang="en-US"/>
              <a:t>데이터를 기반으로 하면 </a:t>
            </a:r>
            <a:r>
              <a:rPr kumimoji="1" lang="en-US" altLang="ko-KR"/>
              <a:t>ML</a:t>
            </a:r>
          </a:p>
          <a:p>
            <a:r>
              <a:rPr kumimoji="1" lang="ko-KR" altLang="en-US"/>
              <a:t>그중 신경망을 사용하는 것이 </a:t>
            </a:r>
            <a:r>
              <a:rPr kumimoji="1" lang="en-US" altLang="ko-KR"/>
              <a:t>DL</a:t>
            </a:r>
          </a:p>
          <a:p>
            <a:endParaRPr kumimoji="1" lang="en-US" altLang="ko-KR"/>
          </a:p>
          <a:p>
            <a:r>
              <a:rPr kumimoji="1" lang="ko-KR" altLang="en-US"/>
              <a:t>서로 다르지만</a:t>
            </a:r>
            <a:r>
              <a:rPr kumimoji="1" lang="en-US" altLang="ko-KR"/>
              <a:t>,</a:t>
            </a:r>
            <a:r>
              <a:rPr kumimoji="1" lang="ko-KR" altLang="en-US"/>
              <a:t> 그냥 </a:t>
            </a:r>
            <a:r>
              <a:rPr kumimoji="1" lang="en-US" altLang="ko-KR"/>
              <a:t>AI = ML = DL</a:t>
            </a:r>
            <a:r>
              <a:rPr kumimoji="1" lang="ko-KR" altLang="en-US"/>
              <a:t> 이라 부른다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 </a:t>
            </a:r>
            <a:r>
              <a:rPr kumimoji="1" lang="en-US" altLang="ko-KR"/>
              <a:t>AI, ML, DL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603017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AI, ML, DL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2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7297" y="1747508"/>
            <a:ext cx="8089405" cy="4387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3721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>
            <a:extLst>
              <a:ext uri="{FF2B5EF4-FFF2-40B4-BE49-F238E27FC236}">
                <a16:creationId xmlns:a16="http://schemas.microsoft.com/office/drawing/2014/main" id="{ACBAC8AF-E911-464C-8880-DAC2E01B3371}"/>
              </a:ext>
            </a:extLst>
          </p:cNvPr>
          <p:cNvGrpSpPr/>
          <p:nvPr/>
        </p:nvGrpSpPr>
        <p:grpSpPr>
          <a:xfrm>
            <a:off x="575865" y="3854294"/>
            <a:ext cx="6125964" cy="1025609"/>
            <a:chOff x="1153401" y="4472195"/>
            <a:chExt cx="8167952" cy="1367479"/>
          </a:xfrm>
        </p:grpSpPr>
        <p:pic>
          <p:nvPicPr>
            <p:cNvPr id="54" name="Picture 2" descr="사과다이어트, 사과팩,">
              <a:extLst>
                <a:ext uri="{FF2B5EF4-FFF2-40B4-BE49-F238E27FC236}">
                  <a16:creationId xmlns:a16="http://schemas.microsoft.com/office/drawing/2014/main" id="{1AF69DA0-92CA-452E-865C-A613B5F72B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1153401" y="5006639"/>
              <a:ext cx="684124" cy="54360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사과다이어트, 사과팩,">
              <a:extLst>
                <a:ext uri="{FF2B5EF4-FFF2-40B4-BE49-F238E27FC236}">
                  <a16:creationId xmlns:a16="http://schemas.microsoft.com/office/drawing/2014/main" id="{0EB37DF4-9E96-4101-A224-9BCFF7AAE3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7969205" y="4472195"/>
              <a:ext cx="1352148" cy="107442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사과다이어트, 사과팩,">
              <a:extLst>
                <a:ext uri="{FF2B5EF4-FFF2-40B4-BE49-F238E27FC236}">
                  <a16:creationId xmlns:a16="http://schemas.microsoft.com/office/drawing/2014/main" id="{0533D452-2E5C-41F8-B3F0-3CE61CADC9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3516697" y="5268538"/>
              <a:ext cx="718766" cy="57113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제목 6">
            <a:extLst>
              <a:ext uri="{FF2B5EF4-FFF2-40B4-BE49-F238E27FC236}">
                <a16:creationId xmlns:a16="http://schemas.microsoft.com/office/drawing/2014/main" id="{282E2B12-0573-40FE-8921-052E8D2E3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  <a:endParaRPr lang="ko-KR" altLang="en-US" dirty="0"/>
          </a:p>
        </p:txBody>
      </p:sp>
      <p:cxnSp>
        <p:nvCxnSpPr>
          <p:cNvPr id="8" name="Shape 140">
            <a:extLst>
              <a:ext uri="{FF2B5EF4-FFF2-40B4-BE49-F238E27FC236}">
                <a16:creationId xmlns:a16="http://schemas.microsoft.com/office/drawing/2014/main" id="{15E11C71-6280-4786-8352-F2C936FE1BB5}"/>
              </a:ext>
            </a:extLst>
          </p:cNvPr>
          <p:cNvCxnSpPr>
            <a:cxnSpLocks/>
          </p:cNvCxnSpPr>
          <p:nvPr/>
        </p:nvCxnSpPr>
        <p:spPr>
          <a:xfrm rot="10800000" flipH="1">
            <a:off x="494681" y="5044401"/>
            <a:ext cx="8073000" cy="607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41">
            <a:extLst>
              <a:ext uri="{FF2B5EF4-FFF2-40B4-BE49-F238E27FC236}">
                <a16:creationId xmlns:a16="http://schemas.microsoft.com/office/drawing/2014/main" id="{857FF34D-C471-40DC-844F-5505BA0F2C16}"/>
              </a:ext>
            </a:extLst>
          </p:cNvPr>
          <p:cNvSpPr txBox="1"/>
          <p:nvPr/>
        </p:nvSpPr>
        <p:spPr>
          <a:xfrm>
            <a:off x="8007206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 err="1"/>
              <a:t>크다</a:t>
            </a:r>
            <a:endParaRPr lang="en" sz="1350" dirty="0"/>
          </a:p>
        </p:txBody>
      </p:sp>
      <p:sp>
        <p:nvSpPr>
          <p:cNvPr id="10" name="Shape 142">
            <a:extLst>
              <a:ext uri="{FF2B5EF4-FFF2-40B4-BE49-F238E27FC236}">
                <a16:creationId xmlns:a16="http://schemas.microsoft.com/office/drawing/2014/main" id="{5C050724-7AC9-48E9-8BBE-923BE9F22D63}"/>
              </a:ext>
            </a:extLst>
          </p:cNvPr>
          <p:cNvSpPr txBox="1"/>
          <p:nvPr/>
        </p:nvSpPr>
        <p:spPr>
          <a:xfrm>
            <a:off x="592420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작다</a:t>
            </a:r>
          </a:p>
        </p:txBody>
      </p:sp>
      <p:grpSp>
        <p:nvGrpSpPr>
          <p:cNvPr id="12" name="Shape 144">
            <a:extLst>
              <a:ext uri="{FF2B5EF4-FFF2-40B4-BE49-F238E27FC236}">
                <a16:creationId xmlns:a16="http://schemas.microsoft.com/office/drawing/2014/main" id="{CDBFE48B-8AC2-45AC-AE30-235AFDD09A56}"/>
              </a:ext>
            </a:extLst>
          </p:cNvPr>
          <p:cNvGrpSpPr/>
          <p:nvPr/>
        </p:nvGrpSpPr>
        <p:grpSpPr>
          <a:xfrm>
            <a:off x="4230779" y="2144559"/>
            <a:ext cx="560475" cy="2882663"/>
            <a:chOff x="3194512" y="2813675"/>
            <a:chExt cx="747300" cy="1636596"/>
          </a:xfrm>
        </p:grpSpPr>
        <p:cxnSp>
          <p:nvCxnSpPr>
            <p:cNvPr id="13" name="Shape 145">
              <a:extLst>
                <a:ext uri="{FF2B5EF4-FFF2-40B4-BE49-F238E27FC236}">
                  <a16:creationId xmlns:a16="http://schemas.microsoft.com/office/drawing/2014/main" id="{DC91E0A6-C5EC-459C-89DC-1727BECC5CD6}"/>
                </a:ext>
              </a:extLst>
            </p:cNvPr>
            <p:cNvCxnSpPr/>
            <p:nvPr/>
          </p:nvCxnSpPr>
          <p:spPr>
            <a:xfrm flipH="1">
              <a:off x="3565612" y="3024682"/>
              <a:ext cx="5100" cy="1425589"/>
            </a:xfrm>
            <a:prstGeom prst="straightConnector1">
              <a:avLst/>
            </a:prstGeom>
            <a:noFill/>
            <a:ln w="7620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4" name="Shape 146">
              <a:extLst>
                <a:ext uri="{FF2B5EF4-FFF2-40B4-BE49-F238E27FC236}">
                  <a16:creationId xmlns:a16="http://schemas.microsoft.com/office/drawing/2014/main" id="{9F9325D1-F2F4-44ED-82E3-73880B53BB9D}"/>
                </a:ext>
              </a:extLst>
            </p:cNvPr>
            <p:cNvSpPr txBox="1"/>
            <p:nvPr/>
          </p:nvSpPr>
          <p:spPr>
            <a:xfrm>
              <a:off x="3194512" y="2813675"/>
              <a:ext cx="747300" cy="183679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algn="ctr"/>
              <a:r>
                <a:rPr lang="en" sz="1350" dirty="0"/>
                <a:t>기준</a:t>
              </a:r>
            </a:p>
          </p:txBody>
        </p:sp>
      </p:grpSp>
      <p:sp>
        <p:nvSpPr>
          <p:cNvPr id="46" name="Shape 147">
            <a:extLst>
              <a:ext uri="{FF2B5EF4-FFF2-40B4-BE49-F238E27FC236}">
                <a16:creationId xmlns:a16="http://schemas.microsoft.com/office/drawing/2014/main" id="{A6B5FFFB-3E8D-4D1A-B893-1088064B6DBB}"/>
              </a:ext>
            </a:extLst>
          </p:cNvPr>
          <p:cNvSpPr txBox="1"/>
          <p:nvPr/>
        </p:nvSpPr>
        <p:spPr>
          <a:xfrm>
            <a:off x="2126575" y="3990037"/>
            <a:ext cx="978332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ko-KR" altLang="en-US" sz="1350" dirty="0"/>
              <a:t>안 </a:t>
            </a:r>
            <a:r>
              <a:rPr lang="en" sz="1350" dirty="0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41849922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err="1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조금 더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011361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입력이 가중치만큼 곱해져서 전부 더해진다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이후 특정함수를 거쳐 출력된다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신경망의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Picture 4" descr="eep learning node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434" y="3472329"/>
            <a:ext cx="5122767" cy="248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4032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노드</a:t>
            </a:r>
            <a:r>
              <a:rPr kumimoji="1" lang="en-US" altLang="ko-KR"/>
              <a:t>,</a:t>
            </a:r>
            <a:r>
              <a:rPr kumimoji="1" lang="ko-KR" altLang="en-US"/>
              <a:t> 층</a:t>
            </a:r>
            <a:r>
              <a:rPr kumimoji="1" lang="en-US" altLang="ko-KR"/>
              <a:t>,</a:t>
            </a:r>
            <a:r>
              <a:rPr kumimoji="1" lang="ko-KR" altLang="en-US"/>
              <a:t> 네트웤</a:t>
            </a:r>
            <a:r>
              <a:rPr kumimoji="1" lang="en-US" altLang="ko-KR"/>
              <a:t>,</a:t>
            </a:r>
            <a:r>
              <a:rPr kumimoji="1" lang="ko-KR" altLang="en-US"/>
              <a:t>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96" y="2422528"/>
            <a:ext cx="5622222" cy="371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5504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입력 값들은 가중치에 의해 출력이 결정된다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원하는 출력이 되도록 가중치를 조절하는 것이 학습이다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학습된 결과는 학습된 가중치 들이다</a:t>
            </a:r>
            <a:r>
              <a:rPr kumimoji="1" lang="en-US" altLang="ko-KR" sz="2000"/>
              <a:t>.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885314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역전파</a:t>
            </a:r>
            <a:r>
              <a:rPr kumimoji="1" lang="en-US" altLang="ko-KR" sz="2000"/>
              <a:t>(BP, Back Propagation)</a:t>
            </a:r>
            <a:r>
              <a:rPr kumimoji="1" lang="ko-KR" altLang="en-US" sz="2000"/>
              <a:t> 알고리즘</a:t>
            </a:r>
            <a:endParaRPr kumimoji="1" lang="en-US" altLang="ko-KR" sz="2000"/>
          </a:p>
          <a:p>
            <a:r>
              <a:rPr kumimoji="1" lang="ko-KR" altLang="en-US" sz="2000"/>
              <a:t>경사하강법</a:t>
            </a:r>
            <a:r>
              <a:rPr kumimoji="1" lang="en-US" altLang="ko-KR" sz="2000"/>
              <a:t>(GD, Gradient Descent) </a:t>
            </a:r>
            <a:r>
              <a:rPr kumimoji="1" lang="ko-KR" altLang="en-US" sz="2000"/>
              <a:t>알고리즘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ko-KR" altLang="en-US" sz="2000"/>
              <a:t>가중치를 업데이트 하기 위해 사용되는 알고리즘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역전파</a:t>
            </a:r>
            <a:r>
              <a:rPr kumimoji="1" lang="en-US" altLang="ko-KR"/>
              <a:t>,</a:t>
            </a:r>
            <a:r>
              <a:rPr kumimoji="1" lang="ko-KR" altLang="en-US"/>
              <a:t> 경사하강법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142029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이러한 알고리즘과 기타 편의성을 제공하는 프레임웤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현재의 딥러닝 개발은 이러한 프레임웤 사용을 기반으로 한다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 </a:t>
            </a:r>
            <a:r>
              <a:rPr kumimoji="1" lang="en-US" altLang="ko-KR" sz="2000"/>
              <a:t>BP, GD</a:t>
            </a:r>
            <a:r>
              <a:rPr kumimoji="1" lang="ko-KR" altLang="en-US" sz="2000"/>
              <a:t>와 같은 알고지즘이 지원되며</a:t>
            </a:r>
            <a:r>
              <a:rPr kumimoji="1" lang="en-US" altLang="ko-KR" sz="2000"/>
              <a:t>,</a:t>
            </a:r>
            <a:r>
              <a:rPr kumimoji="1" lang="ko-KR" altLang="en-US" sz="2000"/>
              <a:t> 실제 구현 시에 </a:t>
            </a:r>
            <a:r>
              <a:rPr kumimoji="1" lang="en-US" altLang="ko-KR" sz="2000"/>
              <a:t>BP, GD</a:t>
            </a:r>
            <a:r>
              <a:rPr kumimoji="1" lang="ko-KR" altLang="en-US" sz="2000"/>
              <a:t>를 몰라도 된다</a:t>
            </a:r>
            <a:r>
              <a:rPr kumimoji="1" lang="en-US" altLang="ko-KR" sz="2000"/>
              <a:t>.</a:t>
            </a:r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TensorFlow, Keras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436268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장점 </a:t>
            </a:r>
            <a:r>
              <a:rPr kumimoji="1" lang="en-US" altLang="ko-KR"/>
              <a:t>:</a:t>
            </a:r>
            <a:r>
              <a:rPr kumimoji="1" lang="ko-KR" altLang="en-US"/>
              <a:t> 대상 함수의 내부를 몰라도 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단점 </a:t>
            </a:r>
            <a:r>
              <a:rPr kumimoji="1" lang="en-US" altLang="ko-KR"/>
              <a:t>:</a:t>
            </a:r>
            <a:r>
              <a:rPr kumimoji="1" lang="ko-KR" altLang="en-US"/>
              <a:t> 비싸다</a:t>
            </a:r>
            <a:endParaRPr kumimoji="1" lang="en-US" altLang="ko-KR"/>
          </a:p>
          <a:p>
            <a:pPr lvl="1"/>
            <a:r>
              <a:rPr kumimoji="1" lang="ko-KR" altLang="en-US"/>
              <a:t>많은 데이터</a:t>
            </a:r>
            <a:r>
              <a:rPr kumimoji="1" lang="en-US" altLang="ko-KR"/>
              <a:t>,</a:t>
            </a:r>
            <a:r>
              <a:rPr kumimoji="1" lang="ko-KR" altLang="en-US"/>
              <a:t> 많은 연산량</a:t>
            </a:r>
            <a:endParaRPr kumimoji="1" lang="en-US" altLang="ko-KR"/>
          </a:p>
          <a:p>
            <a:endParaRPr kumimoji="1" lang="en-US" altLang="ko-KR"/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장단점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372925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기존의 방법으로 이미 풀린 문제는 </a:t>
            </a:r>
            <a:r>
              <a:rPr kumimoji="1" lang="en-US" altLang="ko-KR"/>
              <a:t>ML</a:t>
            </a:r>
          </a:p>
          <a:p>
            <a:r>
              <a:rPr kumimoji="1" lang="ko-KR" altLang="en-US"/>
              <a:t>기존의 방법으로 못풀었는데 데이터가 있으면 </a:t>
            </a:r>
            <a:r>
              <a:rPr kumimoji="1" lang="en-US" altLang="ko-KR"/>
              <a:t>DL</a:t>
            </a:r>
          </a:p>
          <a:p>
            <a:pPr lvl="1"/>
            <a:r>
              <a:rPr kumimoji="1" lang="ko-KR" altLang="en-US"/>
              <a:t>바둑</a:t>
            </a:r>
            <a:r>
              <a:rPr kumimoji="1" lang="en-US" altLang="ko-KR"/>
              <a:t>,</a:t>
            </a:r>
            <a:r>
              <a:rPr kumimoji="1" lang="ko-KR" altLang="en-US"/>
              <a:t> 얼굴인식</a:t>
            </a:r>
            <a:r>
              <a:rPr kumimoji="1" lang="en-US" altLang="ko-KR"/>
              <a:t>,</a:t>
            </a:r>
            <a:r>
              <a:rPr kumimoji="1" lang="ko-KR" altLang="en-US"/>
              <a:t> 물체인식</a:t>
            </a:r>
            <a:r>
              <a:rPr kumimoji="1" lang="en-US" altLang="ko-KR"/>
              <a:t>,</a:t>
            </a:r>
            <a:r>
              <a:rPr kumimoji="1" lang="ko-KR" altLang="en-US"/>
              <a:t> 음성인식</a:t>
            </a:r>
            <a:r>
              <a:rPr kumimoji="1" lang="en-US" altLang="ko-KR"/>
              <a:t>,</a:t>
            </a:r>
            <a:r>
              <a:rPr kumimoji="1" lang="ko-KR" altLang="en-US"/>
              <a:t> 번역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ML</a:t>
            </a:r>
            <a:r>
              <a:rPr kumimoji="1" lang="ko-KR" altLang="en-US"/>
              <a:t>과 </a:t>
            </a:r>
            <a:r>
              <a:rPr kumimoji="1" lang="en-US" altLang="ko-KR"/>
              <a:t>DL</a:t>
            </a:r>
            <a:r>
              <a:rPr kumimoji="1" lang="ko-KR" altLang="en-US"/>
              <a:t>의 선택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657186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/>
              <a:t>model = build_model()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모델 구성</a:t>
            </a:r>
            <a:endParaRPr kumimoji="1" lang="en-US" altLang="ko-KR"/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for i in range(1000): // </a:t>
            </a:r>
            <a:r>
              <a:rPr kumimoji="1" lang="ko-KR" altLang="en-US"/>
              <a:t>모든 데이터에 대하여 </a:t>
            </a:r>
            <a:r>
              <a:rPr kumimoji="1" lang="en-US" altLang="ko-KR"/>
              <a:t>1000</a:t>
            </a:r>
            <a:r>
              <a:rPr kumimoji="1" lang="ko-KR" altLang="en-US"/>
              <a:t>번 반복</a:t>
            </a: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    model.fit(datas) 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model.save(‘my_model.h5’) // </a:t>
            </a:r>
            <a:r>
              <a:rPr kumimoji="1" lang="ko-KR" altLang="en-US"/>
              <a:t>저장</a:t>
            </a:r>
            <a:r>
              <a:rPr kumimoji="1" lang="en-US" altLang="ko-KR"/>
              <a:t>.</a:t>
            </a:r>
            <a:r>
              <a:rPr kumimoji="1" lang="ko-KR" altLang="en-US"/>
              <a:t> 파일 크기는 보통 </a:t>
            </a:r>
            <a:r>
              <a:rPr kumimoji="1" lang="en-US" altLang="ko-KR"/>
              <a:t>100</a:t>
            </a:r>
            <a:r>
              <a:rPr kumimoji="1" lang="ko-KR" altLang="en-US"/>
              <a:t>메가 단위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model = load(’my_model.h5’)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저장된 모델 로딩</a:t>
            </a: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predicted = model.predict(input)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예측 실행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실제 코드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94856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대 적용 분야 </a:t>
            </a:r>
            <a:r>
              <a:rPr kumimoji="1" lang="en-US" altLang="ko-KR"/>
              <a:t>:</a:t>
            </a:r>
            <a:r>
              <a:rPr kumimoji="1" lang="ko-KR" altLang="en-US"/>
              <a:t> 자연어</a:t>
            </a:r>
            <a:r>
              <a:rPr kumimoji="1" lang="en-US" altLang="ko-KR"/>
              <a:t>,</a:t>
            </a:r>
            <a:r>
              <a:rPr kumimoji="1" lang="ko-KR" altLang="en-US"/>
              <a:t> 영상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일부 작업은 이미 안정화 단계에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ko-KR" altLang="en-US"/>
              <a:t>영상분류</a:t>
            </a:r>
            <a:r>
              <a:rPr kumimoji="1" lang="en-US" altLang="ko-KR"/>
              <a:t>,</a:t>
            </a:r>
            <a:r>
              <a:rPr kumimoji="1" lang="ko-KR" altLang="en-US"/>
              <a:t> 영상인식</a:t>
            </a:r>
            <a:endParaRPr kumimoji="1" lang="en-US" altLang="ko-KR"/>
          </a:p>
          <a:p>
            <a:pPr lvl="1"/>
            <a:r>
              <a:rPr kumimoji="1" lang="en-US" altLang="ko-KR"/>
              <a:t>Keras</a:t>
            </a:r>
            <a:r>
              <a:rPr kumimoji="1" lang="ko-KR" altLang="en-US"/>
              <a:t>의 배포본에 포함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트렌드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상자 5"/>
          <p:cNvSpPr txBox="1"/>
          <p:nvPr/>
        </p:nvSpPr>
        <p:spPr>
          <a:xfrm>
            <a:off x="1041989" y="3955443"/>
            <a:ext cx="497603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/>
              <a:t>model = keras.vgg16.VGG16()</a:t>
            </a:r>
          </a:p>
          <a:p>
            <a:pPr lvl="1"/>
            <a:r>
              <a:rPr kumimoji="1" lang="en-US" altLang="ko-KR"/>
              <a:t>predicted = model.predict(image_data)</a:t>
            </a:r>
          </a:p>
        </p:txBody>
      </p:sp>
    </p:spTree>
    <p:extLst>
      <p:ext uri="{BB962C8B-B14F-4D97-AF65-F5344CB8AC3E}">
        <p14:creationId xmlns:p14="http://schemas.microsoft.com/office/powerpoint/2010/main" val="299610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>
            <a:extLst>
              <a:ext uri="{FF2B5EF4-FFF2-40B4-BE49-F238E27FC236}">
                <a16:creationId xmlns:a16="http://schemas.microsoft.com/office/drawing/2014/main" id="{D443CB80-A955-480E-B630-BA086D7A7A2A}"/>
              </a:ext>
            </a:extLst>
          </p:cNvPr>
          <p:cNvGrpSpPr/>
          <p:nvPr/>
        </p:nvGrpSpPr>
        <p:grpSpPr>
          <a:xfrm>
            <a:off x="575865" y="3854294"/>
            <a:ext cx="6125964" cy="1025609"/>
            <a:chOff x="1153401" y="4472195"/>
            <a:chExt cx="8167952" cy="1367479"/>
          </a:xfrm>
        </p:grpSpPr>
        <p:pic>
          <p:nvPicPr>
            <p:cNvPr id="54" name="Picture 2" descr="사과다이어트, 사과팩,">
              <a:extLst>
                <a:ext uri="{FF2B5EF4-FFF2-40B4-BE49-F238E27FC236}">
                  <a16:creationId xmlns:a16="http://schemas.microsoft.com/office/drawing/2014/main" id="{46B1D8BC-97AA-468A-897E-60551BCC5B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1153401" y="5006639"/>
              <a:ext cx="684124" cy="54360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사과다이어트, 사과팩,">
              <a:extLst>
                <a:ext uri="{FF2B5EF4-FFF2-40B4-BE49-F238E27FC236}">
                  <a16:creationId xmlns:a16="http://schemas.microsoft.com/office/drawing/2014/main" id="{E14E4DC6-C964-4225-85E1-FA2F5391D3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7969205" y="4472195"/>
              <a:ext cx="1352148" cy="107442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사과다이어트, 사과팩,">
              <a:extLst>
                <a:ext uri="{FF2B5EF4-FFF2-40B4-BE49-F238E27FC236}">
                  <a16:creationId xmlns:a16="http://schemas.microsoft.com/office/drawing/2014/main" id="{C90DA5BD-3100-4590-9010-A7FB0D5FAF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938998" y="4861831"/>
              <a:ext cx="1026992" cy="8160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사과다이어트, 사과팩,">
              <a:extLst>
                <a:ext uri="{FF2B5EF4-FFF2-40B4-BE49-F238E27FC236}">
                  <a16:creationId xmlns:a16="http://schemas.microsoft.com/office/drawing/2014/main" id="{3A48CEBC-87BC-4B8D-A00F-19404A1B6C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3516697" y="5268538"/>
              <a:ext cx="718766" cy="57113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제목 6">
            <a:extLst>
              <a:ext uri="{FF2B5EF4-FFF2-40B4-BE49-F238E27FC236}">
                <a16:creationId xmlns:a16="http://schemas.microsoft.com/office/drawing/2014/main" id="{282E2B12-0573-40FE-8921-052E8D2E3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  <a:endParaRPr lang="ko-KR" altLang="en-US" dirty="0"/>
          </a:p>
        </p:txBody>
      </p:sp>
      <p:cxnSp>
        <p:nvCxnSpPr>
          <p:cNvPr id="8" name="Shape 140">
            <a:extLst>
              <a:ext uri="{FF2B5EF4-FFF2-40B4-BE49-F238E27FC236}">
                <a16:creationId xmlns:a16="http://schemas.microsoft.com/office/drawing/2014/main" id="{15E11C71-6280-4786-8352-F2C936FE1BB5}"/>
              </a:ext>
            </a:extLst>
          </p:cNvPr>
          <p:cNvCxnSpPr>
            <a:cxnSpLocks/>
          </p:cNvCxnSpPr>
          <p:nvPr/>
        </p:nvCxnSpPr>
        <p:spPr>
          <a:xfrm rot="10800000" flipH="1">
            <a:off x="494681" y="5044401"/>
            <a:ext cx="8073000" cy="607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41">
            <a:extLst>
              <a:ext uri="{FF2B5EF4-FFF2-40B4-BE49-F238E27FC236}">
                <a16:creationId xmlns:a16="http://schemas.microsoft.com/office/drawing/2014/main" id="{857FF34D-C471-40DC-844F-5505BA0F2C16}"/>
              </a:ext>
            </a:extLst>
          </p:cNvPr>
          <p:cNvSpPr txBox="1"/>
          <p:nvPr/>
        </p:nvSpPr>
        <p:spPr>
          <a:xfrm>
            <a:off x="8007206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 err="1"/>
              <a:t>크다</a:t>
            </a:r>
            <a:endParaRPr lang="en" sz="1350" dirty="0"/>
          </a:p>
        </p:txBody>
      </p:sp>
      <p:sp>
        <p:nvSpPr>
          <p:cNvPr id="10" name="Shape 142">
            <a:extLst>
              <a:ext uri="{FF2B5EF4-FFF2-40B4-BE49-F238E27FC236}">
                <a16:creationId xmlns:a16="http://schemas.microsoft.com/office/drawing/2014/main" id="{5C050724-7AC9-48E9-8BBE-923BE9F22D63}"/>
              </a:ext>
            </a:extLst>
          </p:cNvPr>
          <p:cNvSpPr txBox="1"/>
          <p:nvPr/>
        </p:nvSpPr>
        <p:spPr>
          <a:xfrm>
            <a:off x="592420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작다</a:t>
            </a:r>
          </a:p>
        </p:txBody>
      </p:sp>
      <p:grpSp>
        <p:nvGrpSpPr>
          <p:cNvPr id="12" name="Shape 144">
            <a:extLst>
              <a:ext uri="{FF2B5EF4-FFF2-40B4-BE49-F238E27FC236}">
                <a16:creationId xmlns:a16="http://schemas.microsoft.com/office/drawing/2014/main" id="{CDBFE48B-8AC2-45AC-AE30-235AFDD09A56}"/>
              </a:ext>
            </a:extLst>
          </p:cNvPr>
          <p:cNvGrpSpPr/>
          <p:nvPr/>
        </p:nvGrpSpPr>
        <p:grpSpPr>
          <a:xfrm>
            <a:off x="4230779" y="2144559"/>
            <a:ext cx="560475" cy="2882663"/>
            <a:chOff x="3194512" y="2813675"/>
            <a:chExt cx="747300" cy="1636596"/>
          </a:xfrm>
        </p:grpSpPr>
        <p:cxnSp>
          <p:nvCxnSpPr>
            <p:cNvPr id="13" name="Shape 145">
              <a:extLst>
                <a:ext uri="{FF2B5EF4-FFF2-40B4-BE49-F238E27FC236}">
                  <a16:creationId xmlns:a16="http://schemas.microsoft.com/office/drawing/2014/main" id="{DC91E0A6-C5EC-459C-89DC-1727BECC5CD6}"/>
                </a:ext>
              </a:extLst>
            </p:cNvPr>
            <p:cNvCxnSpPr/>
            <p:nvPr/>
          </p:nvCxnSpPr>
          <p:spPr>
            <a:xfrm flipH="1">
              <a:off x="3565612" y="3024682"/>
              <a:ext cx="5100" cy="1425589"/>
            </a:xfrm>
            <a:prstGeom prst="straightConnector1">
              <a:avLst/>
            </a:prstGeom>
            <a:noFill/>
            <a:ln w="7620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4" name="Shape 146">
              <a:extLst>
                <a:ext uri="{FF2B5EF4-FFF2-40B4-BE49-F238E27FC236}">
                  <a16:creationId xmlns:a16="http://schemas.microsoft.com/office/drawing/2014/main" id="{9F9325D1-F2F4-44ED-82E3-73880B53BB9D}"/>
                </a:ext>
              </a:extLst>
            </p:cNvPr>
            <p:cNvSpPr txBox="1"/>
            <p:nvPr/>
          </p:nvSpPr>
          <p:spPr>
            <a:xfrm>
              <a:off x="3194512" y="2813675"/>
              <a:ext cx="747300" cy="183679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algn="ctr"/>
              <a:r>
                <a:rPr lang="en" sz="1350" dirty="0"/>
                <a:t>기준</a:t>
              </a:r>
            </a:p>
          </p:txBody>
        </p:sp>
      </p:grpSp>
      <p:sp>
        <p:nvSpPr>
          <p:cNvPr id="16" name="Shape 147">
            <a:extLst>
              <a:ext uri="{FF2B5EF4-FFF2-40B4-BE49-F238E27FC236}">
                <a16:creationId xmlns:a16="http://schemas.microsoft.com/office/drawing/2014/main" id="{FED673CA-8417-459C-BF82-E4255920FB68}"/>
              </a:ext>
            </a:extLst>
          </p:cNvPr>
          <p:cNvSpPr txBox="1"/>
          <p:nvPr/>
        </p:nvSpPr>
        <p:spPr>
          <a:xfrm>
            <a:off x="4903550" y="3729719"/>
            <a:ext cx="777947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365629561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입출력 데이터 쌍을 구하기 어렵다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특히 출력 데이터</a:t>
            </a:r>
            <a:r>
              <a:rPr kumimoji="1" lang="en-US" altLang="ko-KR"/>
              <a:t>. </a:t>
            </a:r>
            <a:r>
              <a:rPr kumimoji="1" lang="ko-KR" altLang="en-US"/>
              <a:t>레이블링 데이터</a:t>
            </a:r>
            <a:r>
              <a:rPr kumimoji="1" lang="en-US" altLang="ko-KR"/>
              <a:t>(labeling data)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딥러닝의 큰 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563507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레이블링 데이터 문제를 해결하기 위한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비지도 학습 </a:t>
            </a:r>
            <a:r>
              <a:rPr kumimoji="1" lang="en-US" altLang="ko-KR"/>
              <a:t>:</a:t>
            </a:r>
            <a:r>
              <a:rPr kumimoji="1" lang="ko-KR" altLang="en-US"/>
              <a:t> 모델 구조를 통해 레이블링 데이터 없이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GAN</a:t>
            </a:r>
          </a:p>
          <a:p>
            <a:endParaRPr kumimoji="1" lang="en-US" altLang="ko-KR"/>
          </a:p>
          <a:p>
            <a:r>
              <a:rPr kumimoji="1" lang="ko-KR" altLang="en-US"/>
              <a:t>강화 학습 </a:t>
            </a:r>
            <a:r>
              <a:rPr kumimoji="1" lang="en-US" altLang="ko-KR"/>
              <a:t>:</a:t>
            </a:r>
            <a:r>
              <a:rPr kumimoji="1" lang="ko-KR" altLang="en-US"/>
              <a:t> 환경과 동적으로 연동하여 레이블링 데이터를 취득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비지도 학습</a:t>
            </a:r>
            <a:r>
              <a:rPr kumimoji="1" lang="en-US" altLang="ko-KR"/>
              <a:t>,</a:t>
            </a:r>
            <a:r>
              <a:rPr kumimoji="1" lang="ko-KR" altLang="en-US"/>
              <a:t> 강화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711" y="4125433"/>
            <a:ext cx="3452229" cy="218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7548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예 </a:t>
            </a: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-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구글 데이터 센터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2152463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제어값을 입력으로 하고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PUE</a:t>
            </a:r>
            <a:r>
              <a:rPr kumimoji="1" lang="ko-KR" altLang="en-US"/>
              <a:t>*를 출력으로 하여 학습</a:t>
            </a:r>
            <a:endParaRPr kumimoji="1" lang="en-US" altLang="ko-KR"/>
          </a:p>
          <a:p>
            <a:r>
              <a:rPr kumimoji="1" lang="ko-KR" altLang="en-US"/>
              <a:t>실제 데이터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 </a:t>
            </a:r>
            <a:r>
              <a:rPr kumimoji="1" lang="ko-KR" altLang="en-US"/>
              <a:t>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299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9300" y="2877921"/>
            <a:ext cx="4520349" cy="23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텍스트 상자 5"/>
          <p:cNvSpPr txBox="1"/>
          <p:nvPr/>
        </p:nvSpPr>
        <p:spPr>
          <a:xfrm>
            <a:off x="887593" y="5829402"/>
            <a:ext cx="3684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/>
              <a:t>*</a:t>
            </a:r>
            <a:r>
              <a:rPr kumimoji="1" lang="en-US" altLang="ko-KR" sz="1200"/>
              <a:t>PUE(Power Usage Effectiveness) : </a:t>
            </a:r>
            <a:r>
              <a:rPr kumimoji="1" lang="ko-KR" altLang="en-US" sz="1200"/>
              <a:t>에너지 사용 효율도</a:t>
            </a:r>
          </a:p>
        </p:txBody>
      </p:sp>
    </p:spTree>
    <p:extLst>
      <p:ext uri="{BB962C8B-B14F-4D97-AF65-F5344CB8AC3E}">
        <p14:creationId xmlns:p14="http://schemas.microsoft.com/office/powerpoint/2010/main" val="6653348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305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96227" y="1680708"/>
            <a:ext cx="5846563" cy="44117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91100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예측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311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2974" y="2274534"/>
            <a:ext cx="6445300" cy="3466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920310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제어값과 </a:t>
            </a:r>
            <a:r>
              <a:rPr kumimoji="1" lang="en-US" altLang="ko-KR"/>
              <a:t>PUE</a:t>
            </a:r>
            <a:r>
              <a:rPr kumimoji="1" lang="ko-KR" altLang="en-US"/>
              <a:t>의 관계를 학습</a:t>
            </a:r>
            <a:endParaRPr kumimoji="1" lang="en-US" altLang="ko-KR"/>
          </a:p>
          <a:p>
            <a:r>
              <a:rPr kumimoji="1" lang="ko-KR" altLang="en-US"/>
              <a:t>임의의 제어값에 대한 </a:t>
            </a:r>
            <a:r>
              <a:rPr kumimoji="1" lang="en-US" altLang="ko-KR"/>
              <a:t>PUE</a:t>
            </a:r>
            <a:r>
              <a:rPr kumimoji="1" lang="ko-KR" altLang="en-US"/>
              <a:t>를 알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학습된 </a:t>
            </a:r>
            <a:r>
              <a:rPr kumimoji="1" lang="en-US" altLang="ko-KR"/>
              <a:t>DNN</a:t>
            </a:r>
            <a:r>
              <a:rPr kumimoji="1" lang="ko-KR" altLang="en-US"/>
              <a:t>은 시뮬레이터로 사용할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학습된 </a:t>
            </a:r>
            <a:r>
              <a:rPr kumimoji="1" lang="en-US" altLang="ko-KR"/>
              <a:t>DNN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640621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임의의 제어값에 대한 </a:t>
            </a:r>
            <a:r>
              <a:rPr kumimoji="1" lang="en-US" altLang="ko-KR"/>
              <a:t>PUE</a:t>
            </a:r>
            <a:r>
              <a:rPr kumimoji="1" lang="ko-KR" altLang="en-US"/>
              <a:t>를 미리 알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다양한 입력에 대한 뮬레이션으로</a:t>
            </a:r>
            <a:r>
              <a:rPr kumimoji="1" lang="en-US" altLang="ko-KR"/>
              <a:t>,</a:t>
            </a:r>
            <a:r>
              <a:rPr kumimoji="1" lang="ko-KR" altLang="en-US"/>
              <a:t> 최선의 </a:t>
            </a:r>
            <a:r>
              <a:rPr kumimoji="1" lang="en-US" altLang="ko-KR"/>
              <a:t>PUE</a:t>
            </a:r>
            <a:r>
              <a:rPr kumimoji="1" lang="ko-KR" altLang="en-US"/>
              <a:t>를 찾을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시뮬레이션이 가능하면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730699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개발 환경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4378482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일반적인 그래픽 카드</a:t>
            </a:r>
            <a:endParaRPr kumimoji="1" lang="en-US" altLang="ko-KR" sz="2000"/>
          </a:p>
          <a:p>
            <a:r>
              <a:rPr kumimoji="1" lang="ko-KR" altLang="en-US" sz="2000"/>
              <a:t>딥러닝 학습 계산의 대부분은 단순 곱셈과 덧셈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많은 수의 노드가 개별적으로 계산된다</a:t>
            </a:r>
            <a:r>
              <a:rPr kumimoji="1" lang="en-US" altLang="ko-KR" sz="2000"/>
              <a:t>.</a:t>
            </a:r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많은 연산량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1207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>
            <a:extLst>
              <a:ext uri="{FF2B5EF4-FFF2-40B4-BE49-F238E27FC236}">
                <a16:creationId xmlns:a16="http://schemas.microsoft.com/office/drawing/2014/main" id="{513679D4-B4F4-4E64-9C29-8085B97367AC}"/>
              </a:ext>
            </a:extLst>
          </p:cNvPr>
          <p:cNvGrpSpPr/>
          <p:nvPr/>
        </p:nvGrpSpPr>
        <p:grpSpPr>
          <a:xfrm>
            <a:off x="575865" y="3854294"/>
            <a:ext cx="6125964" cy="1025609"/>
            <a:chOff x="1153401" y="4472195"/>
            <a:chExt cx="8167952" cy="1367479"/>
          </a:xfrm>
        </p:grpSpPr>
        <p:pic>
          <p:nvPicPr>
            <p:cNvPr id="54" name="Picture 2" descr="사과다이어트, 사과팩,">
              <a:extLst>
                <a:ext uri="{FF2B5EF4-FFF2-40B4-BE49-F238E27FC236}">
                  <a16:creationId xmlns:a16="http://schemas.microsoft.com/office/drawing/2014/main" id="{0C5B0BAF-BECB-4C03-91CD-F3659CA094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1153401" y="5006639"/>
              <a:ext cx="684124" cy="54360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사과다이어트, 사과팩,">
              <a:extLst>
                <a:ext uri="{FF2B5EF4-FFF2-40B4-BE49-F238E27FC236}">
                  <a16:creationId xmlns:a16="http://schemas.microsoft.com/office/drawing/2014/main" id="{D5A4DF79-CC00-408F-B5AA-7FB87D6E15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7969205" y="4472195"/>
              <a:ext cx="1352148" cy="107442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사과다이어트, 사과팩,">
              <a:extLst>
                <a:ext uri="{FF2B5EF4-FFF2-40B4-BE49-F238E27FC236}">
                  <a16:creationId xmlns:a16="http://schemas.microsoft.com/office/drawing/2014/main" id="{68596A58-59C8-437C-87F6-9316E745A0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938998" y="4861831"/>
              <a:ext cx="1026992" cy="8160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사과다이어트, 사과팩,">
              <a:extLst>
                <a:ext uri="{FF2B5EF4-FFF2-40B4-BE49-F238E27FC236}">
                  <a16:creationId xmlns:a16="http://schemas.microsoft.com/office/drawing/2014/main" id="{B6622384-F59E-4998-9D6D-02BAA118F1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3516697" y="5268538"/>
              <a:ext cx="718766" cy="57113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제목 6">
            <a:extLst>
              <a:ext uri="{FF2B5EF4-FFF2-40B4-BE49-F238E27FC236}">
                <a16:creationId xmlns:a16="http://schemas.microsoft.com/office/drawing/2014/main" id="{282E2B12-0573-40FE-8921-052E8D2E3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  <a:endParaRPr lang="ko-KR" altLang="en-US" dirty="0"/>
          </a:p>
        </p:txBody>
      </p:sp>
      <p:cxnSp>
        <p:nvCxnSpPr>
          <p:cNvPr id="8" name="Shape 140">
            <a:extLst>
              <a:ext uri="{FF2B5EF4-FFF2-40B4-BE49-F238E27FC236}">
                <a16:creationId xmlns:a16="http://schemas.microsoft.com/office/drawing/2014/main" id="{15E11C71-6280-4786-8352-F2C936FE1BB5}"/>
              </a:ext>
            </a:extLst>
          </p:cNvPr>
          <p:cNvCxnSpPr>
            <a:cxnSpLocks/>
          </p:cNvCxnSpPr>
          <p:nvPr/>
        </p:nvCxnSpPr>
        <p:spPr>
          <a:xfrm rot="10800000" flipH="1">
            <a:off x="494681" y="5044401"/>
            <a:ext cx="8073000" cy="607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41">
            <a:extLst>
              <a:ext uri="{FF2B5EF4-FFF2-40B4-BE49-F238E27FC236}">
                <a16:creationId xmlns:a16="http://schemas.microsoft.com/office/drawing/2014/main" id="{857FF34D-C471-40DC-844F-5505BA0F2C16}"/>
              </a:ext>
            </a:extLst>
          </p:cNvPr>
          <p:cNvSpPr txBox="1"/>
          <p:nvPr/>
        </p:nvSpPr>
        <p:spPr>
          <a:xfrm>
            <a:off x="8007206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 err="1"/>
              <a:t>크다</a:t>
            </a:r>
            <a:endParaRPr lang="en" sz="1350" dirty="0"/>
          </a:p>
        </p:txBody>
      </p:sp>
      <p:sp>
        <p:nvSpPr>
          <p:cNvPr id="10" name="Shape 142">
            <a:extLst>
              <a:ext uri="{FF2B5EF4-FFF2-40B4-BE49-F238E27FC236}">
                <a16:creationId xmlns:a16="http://schemas.microsoft.com/office/drawing/2014/main" id="{5C050724-7AC9-48E9-8BBE-923BE9F22D63}"/>
              </a:ext>
            </a:extLst>
          </p:cNvPr>
          <p:cNvSpPr txBox="1"/>
          <p:nvPr/>
        </p:nvSpPr>
        <p:spPr>
          <a:xfrm>
            <a:off x="592420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작다</a:t>
            </a:r>
          </a:p>
        </p:txBody>
      </p:sp>
      <p:grpSp>
        <p:nvGrpSpPr>
          <p:cNvPr id="12" name="Shape 144">
            <a:extLst>
              <a:ext uri="{FF2B5EF4-FFF2-40B4-BE49-F238E27FC236}">
                <a16:creationId xmlns:a16="http://schemas.microsoft.com/office/drawing/2014/main" id="{CDBFE48B-8AC2-45AC-AE30-235AFDD09A56}"/>
              </a:ext>
            </a:extLst>
          </p:cNvPr>
          <p:cNvGrpSpPr/>
          <p:nvPr/>
        </p:nvGrpSpPr>
        <p:grpSpPr>
          <a:xfrm>
            <a:off x="3633793" y="2144559"/>
            <a:ext cx="560475" cy="2882663"/>
            <a:chOff x="3194512" y="2813675"/>
            <a:chExt cx="747300" cy="1636596"/>
          </a:xfrm>
        </p:grpSpPr>
        <p:cxnSp>
          <p:nvCxnSpPr>
            <p:cNvPr id="13" name="Shape 145">
              <a:extLst>
                <a:ext uri="{FF2B5EF4-FFF2-40B4-BE49-F238E27FC236}">
                  <a16:creationId xmlns:a16="http://schemas.microsoft.com/office/drawing/2014/main" id="{DC91E0A6-C5EC-459C-89DC-1727BECC5CD6}"/>
                </a:ext>
              </a:extLst>
            </p:cNvPr>
            <p:cNvCxnSpPr/>
            <p:nvPr/>
          </p:nvCxnSpPr>
          <p:spPr>
            <a:xfrm flipH="1">
              <a:off x="3565612" y="3024682"/>
              <a:ext cx="5100" cy="1425589"/>
            </a:xfrm>
            <a:prstGeom prst="straightConnector1">
              <a:avLst/>
            </a:prstGeom>
            <a:noFill/>
            <a:ln w="7620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4" name="Shape 146">
              <a:extLst>
                <a:ext uri="{FF2B5EF4-FFF2-40B4-BE49-F238E27FC236}">
                  <a16:creationId xmlns:a16="http://schemas.microsoft.com/office/drawing/2014/main" id="{9F9325D1-F2F4-44ED-82E3-73880B53BB9D}"/>
                </a:ext>
              </a:extLst>
            </p:cNvPr>
            <p:cNvSpPr txBox="1"/>
            <p:nvPr/>
          </p:nvSpPr>
          <p:spPr>
            <a:xfrm>
              <a:off x="3194512" y="2813675"/>
              <a:ext cx="747300" cy="183679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algn="ctr"/>
              <a:r>
                <a:rPr lang="en" sz="1350" dirty="0"/>
                <a:t>기준</a:t>
              </a:r>
            </a:p>
          </p:txBody>
        </p:sp>
      </p:grpSp>
      <p:sp>
        <p:nvSpPr>
          <p:cNvPr id="16" name="Shape 147">
            <a:extLst>
              <a:ext uri="{FF2B5EF4-FFF2-40B4-BE49-F238E27FC236}">
                <a16:creationId xmlns:a16="http://schemas.microsoft.com/office/drawing/2014/main" id="{FED673CA-8417-459C-BF82-E4255920FB68}"/>
              </a:ext>
            </a:extLst>
          </p:cNvPr>
          <p:cNvSpPr txBox="1"/>
          <p:nvPr/>
        </p:nvSpPr>
        <p:spPr>
          <a:xfrm>
            <a:off x="4903550" y="3729719"/>
            <a:ext cx="777947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424191657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많은 수의 코어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endParaRPr kumimoji="1" lang="en-US" altLang="ko-KR" sz="2000"/>
          </a:p>
          <a:p>
            <a:r>
              <a:rPr kumimoji="1" lang="ko-KR" altLang="en-US" sz="2000"/>
              <a:t>병렬 연산 가능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GPU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439" y="3443482"/>
            <a:ext cx="5645278" cy="208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6983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개발 스택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499151" y="5303245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CPU / GPU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499151" y="4636714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Cuda / CuDNN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499151" y="3970183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TensorFlow / PyTorch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499151" y="3303652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Keras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99151" y="2653610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python application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2013252" y="539619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하드웨어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1682662" y="4114109"/>
            <a:ext cx="1481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백엔드 프레임웤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1862198" y="276259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사용자 코드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1514717" y="3403634"/>
            <a:ext cx="1880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편의성 좋은 프레임웤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1273896" y="4776692"/>
            <a:ext cx="2239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하드웨어 사용 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5626876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TensorFlow</a:t>
            </a:r>
            <a:r>
              <a:rPr kumimoji="1" lang="ko-KR" altLang="en-US" sz="2000"/>
              <a:t>는 어느정도 난해하다</a:t>
            </a:r>
            <a:r>
              <a:rPr kumimoji="1" lang="en-US" altLang="ko-KR" sz="2000"/>
              <a:t>.</a:t>
            </a:r>
          </a:p>
          <a:p>
            <a:r>
              <a:rPr kumimoji="1" lang="en-US" altLang="ko-KR" sz="2000"/>
              <a:t>Keras</a:t>
            </a:r>
            <a:r>
              <a:rPr kumimoji="1" lang="ko-KR" altLang="en-US" sz="2000"/>
              <a:t>로 편하게 코드 작성</a:t>
            </a:r>
            <a:endParaRPr kumimoji="1" lang="en-US" altLang="ko-KR" sz="2000"/>
          </a:p>
          <a:p>
            <a:r>
              <a:rPr kumimoji="1" lang="en-US" altLang="ko-KR" sz="2000"/>
              <a:t>Keras</a:t>
            </a:r>
            <a:r>
              <a:rPr kumimoji="1" lang="ko-KR" altLang="en-US" sz="2000"/>
              <a:t>는 </a:t>
            </a:r>
            <a:r>
              <a:rPr kumimoji="1" lang="en-US" altLang="ko-KR" sz="2000"/>
              <a:t>TensorFlow</a:t>
            </a:r>
            <a:r>
              <a:rPr kumimoji="1" lang="ko-KR" altLang="en-US" sz="2000"/>
              <a:t>를 호출하여 실행된다</a:t>
            </a:r>
            <a:r>
              <a:rPr kumimoji="1" lang="en-US" altLang="ko-KR" sz="2000"/>
              <a:t>.</a:t>
            </a:r>
          </a:p>
          <a:p>
            <a:endParaRPr kumimoji="1" lang="en-US" altLang="ko-KR" sz="2000"/>
          </a:p>
          <a:p>
            <a:r>
              <a:rPr kumimoji="1" lang="en-US" altLang="ko-KR" sz="2000"/>
              <a:t>2019</a:t>
            </a:r>
            <a:r>
              <a:rPr kumimoji="1" lang="ko-KR" altLang="en-US" sz="2000"/>
              <a:t>년 </a:t>
            </a:r>
            <a:r>
              <a:rPr kumimoji="1" lang="en-US" altLang="ko-KR" sz="2000"/>
              <a:t>9</a:t>
            </a:r>
            <a:r>
              <a:rPr kumimoji="1" lang="ko-KR" altLang="en-US" sz="2000"/>
              <a:t>월에 공식적으로 </a:t>
            </a:r>
            <a:r>
              <a:rPr kumimoji="1" lang="en-US" altLang="ko-KR" sz="2000"/>
              <a:t>TensorFlow</a:t>
            </a:r>
            <a:r>
              <a:rPr kumimoji="1" lang="ko-KR" altLang="en-US" sz="2000"/>
              <a:t>에 </a:t>
            </a:r>
            <a:r>
              <a:rPr kumimoji="1" lang="en-US" altLang="ko-KR" sz="2000"/>
              <a:t>Keras</a:t>
            </a:r>
            <a:r>
              <a:rPr kumimoji="1" lang="ko-KR" altLang="en-US" sz="2000"/>
              <a:t>가 포함되었다</a:t>
            </a:r>
            <a:r>
              <a:rPr kumimoji="1" lang="en-US" altLang="ko-KR" sz="2000"/>
              <a:t>.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TensorFlow</a:t>
            </a:r>
            <a:r>
              <a:rPr kumimoji="1" lang="ko-KR" altLang="en-US"/>
              <a:t>와 </a:t>
            </a:r>
            <a:r>
              <a:rPr kumimoji="1" lang="en-US" altLang="ko-KR"/>
              <a:t>Keras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346397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웹을 기반으로 함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코드를 서버로 전달하여 실행하고</a:t>
            </a:r>
            <a:endParaRPr kumimoji="1" lang="en-US" altLang="ko-KR" sz="2000"/>
          </a:p>
          <a:p>
            <a:r>
              <a:rPr kumimoji="1" lang="ko-KR" altLang="en-US" sz="2000"/>
              <a:t>그 결과를 웹 화면으로 보여줌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ko-KR" altLang="en-US" sz="2000"/>
              <a:t>작업 페이지 내에 그림도 보여주고</a:t>
            </a:r>
            <a:endParaRPr kumimoji="1" lang="en-US" altLang="ko-KR" sz="2000"/>
          </a:p>
          <a:p>
            <a:r>
              <a:rPr kumimoji="1" lang="ko-KR" altLang="en-US" sz="2000"/>
              <a:t>작업 페이지 내에 문서도 작성하고</a:t>
            </a:r>
            <a:endParaRPr kumimoji="1" lang="en-US" altLang="ko-KR" sz="2000"/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Jupyter Notebook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206526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사용자 컴에 개발 환경이 없어도 됨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작업 결과를 파일로 저장 가능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r>
              <a:rPr kumimoji="1" lang="en-US" altLang="ko-KR" sz="2000"/>
              <a:t>ipynb </a:t>
            </a:r>
            <a:r>
              <a:rPr kumimoji="1" lang="ko-KR" altLang="en-US" sz="2000"/>
              <a:t>파일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Jupyter Notebook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791" y="3133793"/>
            <a:ext cx="5290390" cy="332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532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구글의 </a:t>
            </a:r>
            <a:r>
              <a:rPr kumimoji="1" lang="en-US" altLang="ko-KR" sz="2000"/>
              <a:t>Jupyter </a:t>
            </a:r>
            <a:r>
              <a:rPr kumimoji="1" lang="ko-KR" altLang="en-US" sz="2000"/>
              <a:t>서비스</a:t>
            </a:r>
            <a:endParaRPr kumimoji="1" lang="en-US" altLang="ko-KR" sz="2000"/>
          </a:p>
          <a:p>
            <a:r>
              <a:rPr kumimoji="1" lang="ko-KR" altLang="en-US" sz="2000"/>
              <a:t>구글 계정</a:t>
            </a:r>
            <a:r>
              <a:rPr kumimoji="1" lang="en-US" altLang="ko-KR" sz="2000"/>
              <a:t>(gmail </a:t>
            </a:r>
            <a:r>
              <a:rPr kumimoji="1" lang="ko-KR" altLang="en-US" sz="2000"/>
              <a:t>계정</a:t>
            </a:r>
            <a:r>
              <a:rPr kumimoji="1" lang="en-US" altLang="ko-KR" sz="2000"/>
              <a:t>)</a:t>
            </a:r>
            <a:r>
              <a:rPr kumimoji="1" lang="ko-KR" altLang="en-US" sz="2000"/>
              <a:t> 생성 만으로 준비 끝</a:t>
            </a:r>
            <a:r>
              <a:rPr kumimoji="1" lang="en-US" altLang="ko-KR" sz="2000"/>
              <a:t>.</a:t>
            </a:r>
          </a:p>
          <a:p>
            <a:endParaRPr kumimoji="1" lang="en-US" altLang="ko-KR" sz="2000"/>
          </a:p>
          <a:p>
            <a:r>
              <a:rPr kumimoji="1" lang="ko-KR" altLang="en-US" sz="2000"/>
              <a:t>무료로 </a:t>
            </a:r>
            <a:r>
              <a:rPr kumimoji="1" lang="en-US" altLang="ko-KR" sz="2000"/>
              <a:t>GPU</a:t>
            </a:r>
            <a:r>
              <a:rPr kumimoji="1" lang="ko-KR" altLang="en-US" sz="2000"/>
              <a:t> 사용 가능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lang="en-US" altLang="ko-KR" sz="1800">
                <a:hlinkClick r:id="rId2"/>
              </a:rPr>
              <a:t>https://colab.research.google.com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Colab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94159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머신러닝 공개 문제 서비스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ko-KR" altLang="en-US" sz="2000"/>
              <a:t>문제와 데이터</a:t>
            </a:r>
            <a:r>
              <a:rPr kumimoji="1" lang="en-US" altLang="ko-KR" sz="2000"/>
              <a:t>,</a:t>
            </a:r>
            <a:r>
              <a:rPr kumimoji="1" lang="ko-KR" altLang="en-US" sz="2000"/>
              <a:t> 그리고 답이 있다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무료 </a:t>
            </a:r>
            <a:r>
              <a:rPr kumimoji="1" lang="en-US" altLang="ko-KR" sz="2000"/>
              <a:t>Jupyter</a:t>
            </a:r>
            <a:r>
              <a:rPr kumimoji="1" lang="ko-KR" altLang="en-US" sz="2000"/>
              <a:t>를 사용할 수 있다</a:t>
            </a:r>
            <a:r>
              <a:rPr kumimoji="1" lang="en-US" altLang="ko-KR" sz="2000"/>
              <a:t>.</a:t>
            </a:r>
          </a:p>
          <a:p>
            <a:r>
              <a:rPr lang="en-US" altLang="ko-KR" sz="1800">
                <a:hlinkClick r:id="rId2"/>
              </a:rPr>
              <a:t>https://www.kaggle.com</a:t>
            </a:r>
            <a:endParaRPr lang="en-US" altLang="ko-KR" sz="1800"/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Kaggle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987006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기술 용어들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611178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/>
          </a:p>
          <a:p>
            <a:r>
              <a:rPr kumimoji="1" lang="en-US" altLang="ko-KR" b="1"/>
              <a:t>MSE</a:t>
            </a:r>
            <a:r>
              <a:rPr kumimoji="1" lang="en-US" altLang="ko-KR"/>
              <a:t>(Mean Squared Error)</a:t>
            </a:r>
          </a:p>
          <a:p>
            <a:r>
              <a:rPr kumimoji="1" lang="en-US" altLang="ko-KR" b="1"/>
              <a:t>CE</a:t>
            </a:r>
            <a:r>
              <a:rPr kumimoji="1" lang="en-US" altLang="ko-KR"/>
              <a:t>(Cross Entropy)</a:t>
            </a:r>
          </a:p>
          <a:p>
            <a:r>
              <a:rPr kumimoji="1" lang="en-US" altLang="ko-KR" b="1"/>
              <a:t>KL-Divergence</a:t>
            </a:r>
          </a:p>
          <a:p>
            <a:r>
              <a:rPr kumimoji="1" lang="en-US" altLang="ko-KR"/>
              <a:t>MLE(Maximum Likelihood Estimation)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Cost Function</a:t>
            </a:r>
            <a:r>
              <a:rPr kumimoji="1" lang="ko-KR" altLang="en-US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54281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오차에 대하여 </a:t>
            </a:r>
            <a:r>
              <a:rPr kumimoji="1" lang="en-US" altLang="ko-KR"/>
              <a:t>w</a:t>
            </a:r>
            <a:r>
              <a:rPr kumimoji="1" lang="ko-KR" altLang="en-US"/>
              <a:t>를 업데이트 시키는 알고리즘들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en-US" altLang="ko-KR"/>
              <a:t>GD(Gradient Descent)</a:t>
            </a:r>
          </a:p>
          <a:p>
            <a:r>
              <a:rPr kumimoji="1" lang="en-US" altLang="ko-KR"/>
              <a:t>Batch GD</a:t>
            </a:r>
          </a:p>
          <a:p>
            <a:r>
              <a:rPr kumimoji="1" lang="en-US" altLang="ko-KR" b="1"/>
              <a:t>Mini-Batch GD</a:t>
            </a:r>
          </a:p>
          <a:p>
            <a:r>
              <a:rPr kumimoji="1" lang="en-US" altLang="ko-KR" b="1"/>
              <a:t>SGD</a:t>
            </a:r>
            <a:r>
              <a:rPr kumimoji="1" lang="en-US" altLang="ko-KR"/>
              <a:t>(Stochastic GD)</a:t>
            </a:r>
          </a:p>
          <a:p>
            <a:r>
              <a:rPr kumimoji="1" lang="en-US" altLang="ko-KR"/>
              <a:t>Momentum</a:t>
            </a:r>
          </a:p>
          <a:p>
            <a:r>
              <a:rPr kumimoji="1" lang="en-US" altLang="ko-KR" err="1"/>
              <a:t>AdaGrad</a:t>
            </a:r>
            <a:endParaRPr kumimoji="1" lang="en-US" altLang="ko-KR"/>
          </a:p>
          <a:p>
            <a:r>
              <a:rPr kumimoji="1" lang="en-US" altLang="ko-KR" err="1"/>
              <a:t>AdaDelta</a:t>
            </a:r>
            <a:endParaRPr kumimoji="1" lang="en-US" altLang="ko-KR"/>
          </a:p>
          <a:p>
            <a:r>
              <a:rPr kumimoji="1" lang="en-US" altLang="ko-KR"/>
              <a:t>Adam</a:t>
            </a:r>
          </a:p>
          <a:p>
            <a:r>
              <a:rPr kumimoji="1" lang="en-US" altLang="ko-KR" err="1"/>
              <a:t>RMSprop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Optimizer</a:t>
            </a:r>
            <a:r>
              <a:rPr kumimoji="1" lang="ko-KR" altLang="en-US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9776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>
            <a:extLst>
              <a:ext uri="{FF2B5EF4-FFF2-40B4-BE49-F238E27FC236}">
                <a16:creationId xmlns:a16="http://schemas.microsoft.com/office/drawing/2014/main" id="{08D5B2DB-B920-4FD6-8234-AE1E41A0571F}"/>
              </a:ext>
            </a:extLst>
          </p:cNvPr>
          <p:cNvGrpSpPr/>
          <p:nvPr/>
        </p:nvGrpSpPr>
        <p:grpSpPr>
          <a:xfrm>
            <a:off x="575865" y="3854294"/>
            <a:ext cx="6125964" cy="1025609"/>
            <a:chOff x="1153401" y="4472195"/>
            <a:chExt cx="8167952" cy="1367479"/>
          </a:xfrm>
        </p:grpSpPr>
        <p:pic>
          <p:nvPicPr>
            <p:cNvPr id="58" name="Picture 2" descr="사과다이어트, 사과팩,">
              <a:extLst>
                <a:ext uri="{FF2B5EF4-FFF2-40B4-BE49-F238E27FC236}">
                  <a16:creationId xmlns:a16="http://schemas.microsoft.com/office/drawing/2014/main" id="{FFE1C975-4F34-4FE0-ADE1-6D3762E191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1153401" y="5006639"/>
              <a:ext cx="684124" cy="54360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2" descr="사과다이어트, 사과팩,">
              <a:extLst>
                <a:ext uri="{FF2B5EF4-FFF2-40B4-BE49-F238E27FC236}">
                  <a16:creationId xmlns:a16="http://schemas.microsoft.com/office/drawing/2014/main" id="{B2844879-61BA-4716-BC41-4547E6ECF5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7969205" y="4472195"/>
              <a:ext cx="1352148" cy="107442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 descr="사과다이어트, 사과팩,">
              <a:extLst>
                <a:ext uri="{FF2B5EF4-FFF2-40B4-BE49-F238E27FC236}">
                  <a16:creationId xmlns:a16="http://schemas.microsoft.com/office/drawing/2014/main" id="{A2D0E486-01F1-4496-9CE0-CA73ED00AF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938998" y="4861831"/>
              <a:ext cx="1026992" cy="8160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" descr="사과다이어트, 사과팩,">
              <a:extLst>
                <a:ext uri="{FF2B5EF4-FFF2-40B4-BE49-F238E27FC236}">
                  <a16:creationId xmlns:a16="http://schemas.microsoft.com/office/drawing/2014/main" id="{B39443E7-29E9-4249-A8ED-576D75D183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3516697" y="5268538"/>
              <a:ext cx="718766" cy="57113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2" descr="사과다이어트, 사과팩,">
              <a:extLst>
                <a:ext uri="{FF2B5EF4-FFF2-40B4-BE49-F238E27FC236}">
                  <a16:creationId xmlns:a16="http://schemas.microsoft.com/office/drawing/2014/main" id="{725767DF-5106-4481-A1DD-353478151C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2911602" y="4495451"/>
              <a:ext cx="608860" cy="48380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제목 6">
            <a:extLst>
              <a:ext uri="{FF2B5EF4-FFF2-40B4-BE49-F238E27FC236}">
                <a16:creationId xmlns:a16="http://schemas.microsoft.com/office/drawing/2014/main" id="{282E2B12-0573-40FE-8921-052E8D2E3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  <a:endParaRPr lang="ko-KR" altLang="en-US" dirty="0"/>
          </a:p>
        </p:txBody>
      </p:sp>
      <p:cxnSp>
        <p:nvCxnSpPr>
          <p:cNvPr id="8" name="Shape 140">
            <a:extLst>
              <a:ext uri="{FF2B5EF4-FFF2-40B4-BE49-F238E27FC236}">
                <a16:creationId xmlns:a16="http://schemas.microsoft.com/office/drawing/2014/main" id="{15E11C71-6280-4786-8352-F2C936FE1BB5}"/>
              </a:ext>
            </a:extLst>
          </p:cNvPr>
          <p:cNvCxnSpPr>
            <a:cxnSpLocks/>
          </p:cNvCxnSpPr>
          <p:nvPr/>
        </p:nvCxnSpPr>
        <p:spPr>
          <a:xfrm rot="10800000" flipH="1">
            <a:off x="494681" y="5044401"/>
            <a:ext cx="8073000" cy="607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41">
            <a:extLst>
              <a:ext uri="{FF2B5EF4-FFF2-40B4-BE49-F238E27FC236}">
                <a16:creationId xmlns:a16="http://schemas.microsoft.com/office/drawing/2014/main" id="{857FF34D-C471-40DC-844F-5505BA0F2C16}"/>
              </a:ext>
            </a:extLst>
          </p:cNvPr>
          <p:cNvSpPr txBox="1"/>
          <p:nvPr/>
        </p:nvSpPr>
        <p:spPr>
          <a:xfrm>
            <a:off x="8007206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 err="1"/>
              <a:t>크다</a:t>
            </a:r>
            <a:endParaRPr lang="en" sz="1350" dirty="0"/>
          </a:p>
        </p:txBody>
      </p:sp>
      <p:sp>
        <p:nvSpPr>
          <p:cNvPr id="10" name="Shape 142">
            <a:extLst>
              <a:ext uri="{FF2B5EF4-FFF2-40B4-BE49-F238E27FC236}">
                <a16:creationId xmlns:a16="http://schemas.microsoft.com/office/drawing/2014/main" id="{5C050724-7AC9-48E9-8BBE-923BE9F22D63}"/>
              </a:ext>
            </a:extLst>
          </p:cNvPr>
          <p:cNvSpPr txBox="1"/>
          <p:nvPr/>
        </p:nvSpPr>
        <p:spPr>
          <a:xfrm>
            <a:off x="592420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작다</a:t>
            </a:r>
          </a:p>
        </p:txBody>
      </p:sp>
      <p:grpSp>
        <p:nvGrpSpPr>
          <p:cNvPr id="12" name="Shape 144">
            <a:extLst>
              <a:ext uri="{FF2B5EF4-FFF2-40B4-BE49-F238E27FC236}">
                <a16:creationId xmlns:a16="http://schemas.microsoft.com/office/drawing/2014/main" id="{CDBFE48B-8AC2-45AC-AE30-235AFDD09A56}"/>
              </a:ext>
            </a:extLst>
          </p:cNvPr>
          <p:cNvGrpSpPr/>
          <p:nvPr/>
        </p:nvGrpSpPr>
        <p:grpSpPr>
          <a:xfrm>
            <a:off x="3633793" y="2144559"/>
            <a:ext cx="560475" cy="2882663"/>
            <a:chOff x="3194512" y="2813675"/>
            <a:chExt cx="747300" cy="1636596"/>
          </a:xfrm>
        </p:grpSpPr>
        <p:cxnSp>
          <p:nvCxnSpPr>
            <p:cNvPr id="13" name="Shape 145">
              <a:extLst>
                <a:ext uri="{FF2B5EF4-FFF2-40B4-BE49-F238E27FC236}">
                  <a16:creationId xmlns:a16="http://schemas.microsoft.com/office/drawing/2014/main" id="{DC91E0A6-C5EC-459C-89DC-1727BECC5CD6}"/>
                </a:ext>
              </a:extLst>
            </p:cNvPr>
            <p:cNvCxnSpPr/>
            <p:nvPr/>
          </p:nvCxnSpPr>
          <p:spPr>
            <a:xfrm flipH="1">
              <a:off x="3565612" y="3024682"/>
              <a:ext cx="5100" cy="1425589"/>
            </a:xfrm>
            <a:prstGeom prst="straightConnector1">
              <a:avLst/>
            </a:prstGeom>
            <a:noFill/>
            <a:ln w="7620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4" name="Shape 146">
              <a:extLst>
                <a:ext uri="{FF2B5EF4-FFF2-40B4-BE49-F238E27FC236}">
                  <a16:creationId xmlns:a16="http://schemas.microsoft.com/office/drawing/2014/main" id="{9F9325D1-F2F4-44ED-82E3-73880B53BB9D}"/>
                </a:ext>
              </a:extLst>
            </p:cNvPr>
            <p:cNvSpPr txBox="1"/>
            <p:nvPr/>
          </p:nvSpPr>
          <p:spPr>
            <a:xfrm>
              <a:off x="3194512" y="2813675"/>
              <a:ext cx="747300" cy="183679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algn="ctr"/>
              <a:r>
                <a:rPr lang="en" sz="1350" dirty="0"/>
                <a:t>기준</a:t>
              </a:r>
            </a:p>
          </p:txBody>
        </p:sp>
      </p:grpSp>
      <p:sp>
        <p:nvSpPr>
          <p:cNvPr id="56" name="Shape 147">
            <a:extLst>
              <a:ext uri="{FF2B5EF4-FFF2-40B4-BE49-F238E27FC236}">
                <a16:creationId xmlns:a16="http://schemas.microsoft.com/office/drawing/2014/main" id="{FB7D42D3-0DDC-4FAC-AC4C-F105790DD683}"/>
              </a:ext>
            </a:extLst>
          </p:cNvPr>
          <p:cNvSpPr txBox="1"/>
          <p:nvPr/>
        </p:nvSpPr>
        <p:spPr>
          <a:xfrm>
            <a:off x="1471725" y="3458278"/>
            <a:ext cx="978332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ko-KR" altLang="en-US" sz="1350" dirty="0"/>
              <a:t>안 </a:t>
            </a:r>
            <a:r>
              <a:rPr lang="en" sz="1350" dirty="0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96835302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err="1"/>
              <a:t>DropOut</a:t>
            </a:r>
            <a:endParaRPr kumimoji="1" lang="en-US" altLang="ko-KR"/>
          </a:p>
          <a:p>
            <a:r>
              <a:rPr kumimoji="1" lang="en-US" altLang="ko-KR" b="1"/>
              <a:t>BN</a:t>
            </a:r>
            <a:r>
              <a:rPr kumimoji="1" lang="en-US" altLang="ko-KR"/>
              <a:t>(Batch Normalization)</a:t>
            </a:r>
          </a:p>
          <a:p>
            <a:r>
              <a:rPr kumimoji="1" lang="en-US" altLang="ko-KR"/>
              <a:t>Regularization</a:t>
            </a:r>
          </a:p>
          <a:p>
            <a:endParaRPr kumimoji="1" lang="en-US" altLang="ko-KR"/>
          </a:p>
          <a:p>
            <a:r>
              <a:rPr kumimoji="1" lang="en-US" altLang="ko-KR"/>
              <a:t>Data Augmentation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Overfitting</a:t>
            </a:r>
            <a:r>
              <a:rPr kumimoji="1" lang="ko-KR" altLang="en-US"/>
              <a:t> 방지법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227" y="3726425"/>
            <a:ext cx="2463328" cy="246332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en.wikipedia.org</a:t>
            </a:r>
            <a:r>
              <a:rPr lang="en" sz="600"/>
              <a:t>/wiki/Overfitting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904" y="4195627"/>
            <a:ext cx="2809842" cy="190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922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sigmoid ( = logistics)</a:t>
            </a:r>
          </a:p>
          <a:p>
            <a:endParaRPr kumimoji="1" lang="en-US" altLang="ko-KR"/>
          </a:p>
          <a:p>
            <a:r>
              <a:rPr kumimoji="1" lang="en-US" altLang="ko-KR" err="1"/>
              <a:t>Tanh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 b="1" err="1"/>
              <a:t>ReLU</a:t>
            </a:r>
            <a:endParaRPr kumimoji="1" lang="en-US" altLang="ko-KR" b="1"/>
          </a:p>
          <a:p>
            <a:endParaRPr kumimoji="1" lang="en-US" altLang="ko-KR"/>
          </a:p>
          <a:p>
            <a:r>
              <a:rPr kumimoji="1" lang="en-US" altLang="ko-KR"/>
              <a:t>Leaky </a:t>
            </a:r>
            <a:r>
              <a:rPr kumimoji="1" lang="en-US" altLang="ko-KR" err="1"/>
              <a:t>ReLU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활성화 함수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stats.stackexchange.com</a:t>
            </a:r>
            <a:r>
              <a:rPr lang="en" sz="600"/>
              <a:t>/questions/115258/comprehensive-list-of-activation-functions-in-neural-networks-with-pros-cons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94" y="5062667"/>
            <a:ext cx="1108587" cy="7248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45" y="3367191"/>
            <a:ext cx="3900539" cy="1814362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7158943" y="384479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7152" y="2024115"/>
            <a:ext cx="994848" cy="6810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0469" y="2770668"/>
            <a:ext cx="994944" cy="6748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0469" y="3555214"/>
            <a:ext cx="1052623" cy="7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4878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가중치가 변경되는 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618" y="1923151"/>
            <a:ext cx="3652175" cy="376038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www.quora.com</a:t>
            </a:r>
            <a:r>
              <a:rPr lang="en" sz="600"/>
              <a:t>/In-an-artificial-neural-network-algorithm-what-happens-if-my-learning-rate-is-wrong-too-high-or-too-low</a:t>
            </a:r>
          </a:p>
        </p:txBody>
      </p:sp>
    </p:spTree>
    <p:extLst>
      <p:ext uri="{BB962C8B-B14F-4D97-AF65-F5344CB8AC3E}">
        <p14:creationId xmlns:p14="http://schemas.microsoft.com/office/powerpoint/2010/main" val="182496483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activation function</a:t>
            </a:r>
            <a:r>
              <a:rPr kumimoji="1" lang="ko-KR" altLang="en-US"/>
              <a:t>중의 하나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최종 출력층에 사용되며</a:t>
            </a:r>
            <a:r>
              <a:rPr kumimoji="1" lang="en-US" altLang="ko-KR"/>
              <a:t>,</a:t>
            </a:r>
            <a:r>
              <a:rPr kumimoji="1" lang="ko-KR" altLang="en-US"/>
              <a:t> 여러개의 출력 노드의 합 중에 비중의 값으로 나타낸다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확률 처럼 표현된다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err="1"/>
              <a:t>SoftMax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www.jianshu.com</a:t>
            </a:r>
            <a:r>
              <a:rPr lang="en" sz="600"/>
              <a:t>/p/cad5567aeb58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137" y="3405500"/>
            <a:ext cx="2796663" cy="24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3299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함수가 학습될 바를 정의한 비용함수의 값이 최소로 하기 위해 가중치를 업데이트 하기 위한 알고리즘</a:t>
            </a:r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Gradient Descent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[R] 5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/>
              <a:t>경사</a:t>
            </a:r>
          </a:p>
        </p:txBody>
      </p:sp>
      <p:sp>
        <p:nvSpPr>
          <p:cNvPr id="8" name="타원 7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4911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출력된 값과 원하는 값과의 차이를 가지고 그 전의 </a:t>
            </a:r>
            <a:r>
              <a:rPr kumimoji="1" lang="en-US" altLang="ko-KR"/>
              <a:t>w</a:t>
            </a:r>
            <a:r>
              <a:rPr kumimoji="1" lang="ko-KR" altLang="en-US"/>
              <a:t> 값들을 변경하는 알고리즘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뒤에서부터 그 오차의 값이 전파된다는 이름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실제 변경되는 값의 크기는 </a:t>
            </a:r>
            <a:r>
              <a:rPr kumimoji="1" lang="en-US" altLang="ko-KR"/>
              <a:t>GD</a:t>
            </a:r>
            <a:r>
              <a:rPr kumimoji="1" lang="ko-KR" altLang="en-US"/>
              <a:t>로 결정됨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BackPropagation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627522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근사화 능력 상세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2734987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활성화 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483" y="2463076"/>
            <a:ext cx="4704673" cy="21265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107" y="4589588"/>
            <a:ext cx="2975786" cy="193624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5032431" y="312286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260458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활성화 함수</a:t>
            </a:r>
            <a:r>
              <a:rPr kumimoji="1" lang="en-US" altLang="ko-KR"/>
              <a:t> </a:t>
            </a:r>
            <a:r>
              <a:rPr kumimoji="1" lang="ko-KR" altLang="en-US"/>
              <a:t>적용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620"/>
          <p:cNvSpPr txBox="1"/>
          <p:nvPr/>
        </p:nvSpPr>
        <p:spPr>
          <a:xfrm>
            <a:off x="2544479" y="5944531"/>
            <a:ext cx="4749455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000">
                <a:hlinkClick r:id="rId2"/>
              </a:rPr>
              <a:t>http://central.oak.go.kr/journallist/journaldetail.do;jsessionid=EADC277455841289A630D495E27B0951?article_seq=21715&amp;tabname=abst&amp;resource_seq=-1&amp;keywords=null</a:t>
            </a:r>
            <a:endParaRPr lang="en" sz="10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67" y="2387845"/>
            <a:ext cx="3856585" cy="32482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46" y="2588130"/>
            <a:ext cx="4282987" cy="295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7622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1</a:t>
            </a:r>
            <a:r>
              <a:rPr kumimoji="1" lang="ko-KR" altLang="en-US"/>
              <a:t>개의 노드는 </a:t>
            </a:r>
            <a:r>
              <a:rPr kumimoji="1" lang="en-US" altLang="ko-KR"/>
              <a:t>1</a:t>
            </a:r>
            <a:r>
              <a:rPr kumimoji="1" lang="ko-KR" altLang="en-US"/>
              <a:t>개의 스텝 펑션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1</a:t>
            </a:r>
            <a:r>
              <a:rPr kumimoji="1" lang="ko-KR" altLang="en-US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http://neuralnetworksanddeeplearning.com/chap4.html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037" y="2896515"/>
            <a:ext cx="4650415" cy="230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64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>
            <a:extLst>
              <a:ext uri="{FF2B5EF4-FFF2-40B4-BE49-F238E27FC236}">
                <a16:creationId xmlns:a16="http://schemas.microsoft.com/office/drawing/2014/main" id="{1F754C8A-E450-4FB9-9BDA-1D512F53CE55}"/>
              </a:ext>
            </a:extLst>
          </p:cNvPr>
          <p:cNvGrpSpPr/>
          <p:nvPr/>
        </p:nvGrpSpPr>
        <p:grpSpPr>
          <a:xfrm>
            <a:off x="575865" y="3749460"/>
            <a:ext cx="6125964" cy="1130443"/>
            <a:chOff x="1153401" y="4332417"/>
            <a:chExt cx="8167952" cy="1507257"/>
          </a:xfrm>
        </p:grpSpPr>
        <p:pic>
          <p:nvPicPr>
            <p:cNvPr id="63" name="Picture 2" descr="사과다이어트, 사과팩,">
              <a:extLst>
                <a:ext uri="{FF2B5EF4-FFF2-40B4-BE49-F238E27FC236}">
                  <a16:creationId xmlns:a16="http://schemas.microsoft.com/office/drawing/2014/main" id="{90FA93E4-C155-417E-8694-ED0BB8D7AB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1153401" y="5006639"/>
              <a:ext cx="684124" cy="54360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" descr="사과다이어트, 사과팩,">
              <a:extLst>
                <a:ext uri="{FF2B5EF4-FFF2-40B4-BE49-F238E27FC236}">
                  <a16:creationId xmlns:a16="http://schemas.microsoft.com/office/drawing/2014/main" id="{CADC9580-D19F-40F0-BEAE-C7DB8CE6F0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7969205" y="4472195"/>
              <a:ext cx="1352148" cy="107442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2" descr="사과다이어트, 사과팩,">
              <a:extLst>
                <a:ext uri="{FF2B5EF4-FFF2-40B4-BE49-F238E27FC236}">
                  <a16:creationId xmlns:a16="http://schemas.microsoft.com/office/drawing/2014/main" id="{71203E25-47D8-4751-94DE-7AC903FF49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938998" y="4861831"/>
              <a:ext cx="1026992" cy="8160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2" descr="사과다이어트, 사과팩,">
              <a:extLst>
                <a:ext uri="{FF2B5EF4-FFF2-40B4-BE49-F238E27FC236}">
                  <a16:creationId xmlns:a16="http://schemas.microsoft.com/office/drawing/2014/main" id="{70C63A5E-13F1-465D-AC8D-D636ACDCEA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3516697" y="5268538"/>
              <a:ext cx="718766" cy="57113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2" descr="사과다이어트, 사과팩,">
              <a:extLst>
                <a:ext uri="{FF2B5EF4-FFF2-40B4-BE49-F238E27FC236}">
                  <a16:creationId xmlns:a16="http://schemas.microsoft.com/office/drawing/2014/main" id="{C5F029F4-BB51-46A3-837F-C55411FA5F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985355" y="4332417"/>
              <a:ext cx="1108548" cy="88085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 descr="사과다이어트, 사과팩,">
              <a:extLst>
                <a:ext uri="{FF2B5EF4-FFF2-40B4-BE49-F238E27FC236}">
                  <a16:creationId xmlns:a16="http://schemas.microsoft.com/office/drawing/2014/main" id="{757F97A4-D56B-4714-9E5F-9B45233436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2911602" y="4495451"/>
              <a:ext cx="608860" cy="48380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제목 6">
            <a:extLst>
              <a:ext uri="{FF2B5EF4-FFF2-40B4-BE49-F238E27FC236}">
                <a16:creationId xmlns:a16="http://schemas.microsoft.com/office/drawing/2014/main" id="{282E2B12-0573-40FE-8921-052E8D2E3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  <a:endParaRPr lang="ko-KR" altLang="en-US" dirty="0"/>
          </a:p>
        </p:txBody>
      </p:sp>
      <p:cxnSp>
        <p:nvCxnSpPr>
          <p:cNvPr id="8" name="Shape 140">
            <a:extLst>
              <a:ext uri="{FF2B5EF4-FFF2-40B4-BE49-F238E27FC236}">
                <a16:creationId xmlns:a16="http://schemas.microsoft.com/office/drawing/2014/main" id="{15E11C71-6280-4786-8352-F2C936FE1BB5}"/>
              </a:ext>
            </a:extLst>
          </p:cNvPr>
          <p:cNvCxnSpPr>
            <a:cxnSpLocks/>
          </p:cNvCxnSpPr>
          <p:nvPr/>
        </p:nvCxnSpPr>
        <p:spPr>
          <a:xfrm rot="10800000" flipH="1">
            <a:off x="494681" y="5044401"/>
            <a:ext cx="8073000" cy="607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41">
            <a:extLst>
              <a:ext uri="{FF2B5EF4-FFF2-40B4-BE49-F238E27FC236}">
                <a16:creationId xmlns:a16="http://schemas.microsoft.com/office/drawing/2014/main" id="{857FF34D-C471-40DC-844F-5505BA0F2C16}"/>
              </a:ext>
            </a:extLst>
          </p:cNvPr>
          <p:cNvSpPr txBox="1"/>
          <p:nvPr/>
        </p:nvSpPr>
        <p:spPr>
          <a:xfrm>
            <a:off x="8007206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 err="1"/>
              <a:t>크다</a:t>
            </a:r>
            <a:endParaRPr lang="en" sz="1350" dirty="0"/>
          </a:p>
        </p:txBody>
      </p:sp>
      <p:sp>
        <p:nvSpPr>
          <p:cNvPr id="10" name="Shape 142">
            <a:extLst>
              <a:ext uri="{FF2B5EF4-FFF2-40B4-BE49-F238E27FC236}">
                <a16:creationId xmlns:a16="http://schemas.microsoft.com/office/drawing/2014/main" id="{5C050724-7AC9-48E9-8BBE-923BE9F22D63}"/>
              </a:ext>
            </a:extLst>
          </p:cNvPr>
          <p:cNvSpPr txBox="1"/>
          <p:nvPr/>
        </p:nvSpPr>
        <p:spPr>
          <a:xfrm>
            <a:off x="592420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작다</a:t>
            </a:r>
          </a:p>
        </p:txBody>
      </p:sp>
      <p:grpSp>
        <p:nvGrpSpPr>
          <p:cNvPr id="12" name="Shape 144">
            <a:extLst>
              <a:ext uri="{FF2B5EF4-FFF2-40B4-BE49-F238E27FC236}">
                <a16:creationId xmlns:a16="http://schemas.microsoft.com/office/drawing/2014/main" id="{CDBFE48B-8AC2-45AC-AE30-235AFDD09A56}"/>
              </a:ext>
            </a:extLst>
          </p:cNvPr>
          <p:cNvGrpSpPr/>
          <p:nvPr/>
        </p:nvGrpSpPr>
        <p:grpSpPr>
          <a:xfrm>
            <a:off x="3633793" y="2144559"/>
            <a:ext cx="560475" cy="2882663"/>
            <a:chOff x="3194512" y="2813675"/>
            <a:chExt cx="747300" cy="1636596"/>
          </a:xfrm>
        </p:grpSpPr>
        <p:cxnSp>
          <p:nvCxnSpPr>
            <p:cNvPr id="13" name="Shape 145">
              <a:extLst>
                <a:ext uri="{FF2B5EF4-FFF2-40B4-BE49-F238E27FC236}">
                  <a16:creationId xmlns:a16="http://schemas.microsoft.com/office/drawing/2014/main" id="{DC91E0A6-C5EC-459C-89DC-1727BECC5CD6}"/>
                </a:ext>
              </a:extLst>
            </p:cNvPr>
            <p:cNvCxnSpPr/>
            <p:nvPr/>
          </p:nvCxnSpPr>
          <p:spPr>
            <a:xfrm flipH="1">
              <a:off x="3565612" y="3024682"/>
              <a:ext cx="5100" cy="1425589"/>
            </a:xfrm>
            <a:prstGeom prst="straightConnector1">
              <a:avLst/>
            </a:prstGeom>
            <a:noFill/>
            <a:ln w="7620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4" name="Shape 146">
              <a:extLst>
                <a:ext uri="{FF2B5EF4-FFF2-40B4-BE49-F238E27FC236}">
                  <a16:creationId xmlns:a16="http://schemas.microsoft.com/office/drawing/2014/main" id="{9F9325D1-F2F4-44ED-82E3-73880B53BB9D}"/>
                </a:ext>
              </a:extLst>
            </p:cNvPr>
            <p:cNvSpPr txBox="1"/>
            <p:nvPr/>
          </p:nvSpPr>
          <p:spPr>
            <a:xfrm>
              <a:off x="3194512" y="2813675"/>
              <a:ext cx="747300" cy="183679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algn="ctr"/>
              <a:r>
                <a:rPr lang="en" sz="1350" dirty="0"/>
                <a:t>기준</a:t>
              </a:r>
            </a:p>
          </p:txBody>
        </p:sp>
      </p:grpSp>
      <p:sp>
        <p:nvSpPr>
          <p:cNvPr id="60" name="Shape 147">
            <a:extLst>
              <a:ext uri="{FF2B5EF4-FFF2-40B4-BE49-F238E27FC236}">
                <a16:creationId xmlns:a16="http://schemas.microsoft.com/office/drawing/2014/main" id="{E07CF78D-CF4E-4613-A557-52C4F9F45C23}"/>
              </a:ext>
            </a:extLst>
          </p:cNvPr>
          <p:cNvSpPr txBox="1"/>
          <p:nvPr/>
        </p:nvSpPr>
        <p:spPr>
          <a:xfrm>
            <a:off x="4285345" y="3415901"/>
            <a:ext cx="777947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30938787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노드로 임의의 상자 펑션 구성 가능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http://neuralnetworksanddeeplearning.com/chap4.html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761" y="2811949"/>
            <a:ext cx="4865281" cy="256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0234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/>
              <a:t>임의의 함수는 </a:t>
            </a:r>
            <a:r>
              <a:rPr kumimoji="1" lang="en-US" altLang="ko-KR"/>
              <a:t>n</a:t>
            </a:r>
            <a:r>
              <a:rPr kumimoji="1" lang="ko-KR" altLang="en-US"/>
              <a:t>개의 상자들의 합으로 구성 가능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n</a:t>
            </a:r>
            <a:r>
              <a:rPr kumimoji="1" lang="ko-KR" altLang="en-US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https://en.wikipedia.org/wiki/Riemann_sum#/media/File:Riemann_sum_convergence.png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105" y="3032508"/>
            <a:ext cx="28194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6540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2</a:t>
            </a:r>
            <a:r>
              <a:rPr kumimoji="1" lang="ko-KR" altLang="en-US"/>
              <a:t>차원의 스텝 함수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http://neuralnetworksanddeeplearning.com/chap4.html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102" y="2556856"/>
            <a:ext cx="58928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9658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노드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http://neuralnetworksanddeeplearning.com/chap4.html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607" y="2531456"/>
            <a:ext cx="71374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220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IRIS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0603668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4</a:t>
            </a:r>
            <a:r>
              <a:rPr kumimoji="1" lang="ko-KR" altLang="en-US" sz="2000"/>
              <a:t>개의 입력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en-US" altLang="ko-KR" sz="2000"/>
              <a:t>3</a:t>
            </a:r>
            <a:r>
              <a:rPr kumimoji="1" lang="ko-KR" altLang="en-US" sz="2000"/>
              <a:t> 종류로 분류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IRIS </a:t>
            </a:r>
            <a:r>
              <a:rPr kumimoji="1" lang="ko-KR" altLang="en-US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28" y="3611738"/>
            <a:ext cx="6596743" cy="191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3887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367" y="2801983"/>
            <a:ext cx="7053943" cy="295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065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데이터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6897576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영상은 픽셀로 구성됨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영상과 픽셀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35" y="2931738"/>
            <a:ext cx="7493330" cy="2524384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https://bwessay.tistory.com/90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54268186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회색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밝기의 값 </a:t>
            </a:r>
            <a:r>
              <a:rPr kumimoji="1" lang="en-US" altLang="ko-KR"/>
              <a:t>1</a:t>
            </a:r>
            <a:r>
              <a:rPr kumimoji="1" lang="ko-KR" altLang="en-US"/>
              <a:t>개로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18"/>
          <p:cNvSpPr txBox="1"/>
          <p:nvPr/>
        </p:nvSpPr>
        <p:spPr>
          <a:xfrm>
            <a:off x="6258297" y="651816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altLang="ko-KR" sz="800">
                <a:hlinkClick r:id="rId2"/>
              </a:rPr>
              <a:t>https://thebook.io/006796/ch01/02/01_01/</a:t>
            </a:r>
            <a:endParaRPr lang="en" sz="6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2644666"/>
            <a:ext cx="63373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84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>
            <a:extLst>
              <a:ext uri="{FF2B5EF4-FFF2-40B4-BE49-F238E27FC236}">
                <a16:creationId xmlns:a16="http://schemas.microsoft.com/office/drawing/2014/main" id="{DB0C0089-27AA-40ED-880E-686E4B199D26}"/>
              </a:ext>
            </a:extLst>
          </p:cNvPr>
          <p:cNvGrpSpPr/>
          <p:nvPr/>
        </p:nvGrpSpPr>
        <p:grpSpPr>
          <a:xfrm>
            <a:off x="575865" y="3749460"/>
            <a:ext cx="6125964" cy="1130443"/>
            <a:chOff x="1153401" y="4332417"/>
            <a:chExt cx="8167952" cy="1507257"/>
          </a:xfrm>
        </p:grpSpPr>
        <p:pic>
          <p:nvPicPr>
            <p:cNvPr id="63" name="Picture 2" descr="사과다이어트, 사과팩,">
              <a:extLst>
                <a:ext uri="{FF2B5EF4-FFF2-40B4-BE49-F238E27FC236}">
                  <a16:creationId xmlns:a16="http://schemas.microsoft.com/office/drawing/2014/main" id="{D6CB353E-50F1-48D3-9720-964F808547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1153401" y="5006639"/>
              <a:ext cx="684124" cy="54360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" descr="사과다이어트, 사과팩,">
              <a:extLst>
                <a:ext uri="{FF2B5EF4-FFF2-40B4-BE49-F238E27FC236}">
                  <a16:creationId xmlns:a16="http://schemas.microsoft.com/office/drawing/2014/main" id="{A7FEBA80-22FD-48CA-BF73-79DF1FC383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7969205" y="4472195"/>
              <a:ext cx="1352148" cy="107442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2" descr="사과다이어트, 사과팩,">
              <a:extLst>
                <a:ext uri="{FF2B5EF4-FFF2-40B4-BE49-F238E27FC236}">
                  <a16:creationId xmlns:a16="http://schemas.microsoft.com/office/drawing/2014/main" id="{E70C9299-6729-4655-BE7A-4BADAA73A2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938998" y="4861831"/>
              <a:ext cx="1026992" cy="8160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2" descr="사과다이어트, 사과팩,">
              <a:extLst>
                <a:ext uri="{FF2B5EF4-FFF2-40B4-BE49-F238E27FC236}">
                  <a16:creationId xmlns:a16="http://schemas.microsoft.com/office/drawing/2014/main" id="{1C28ECA5-F1C4-49CF-B290-17F5A63E15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3516697" y="5268538"/>
              <a:ext cx="718766" cy="57113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 descr="사과다이어트, 사과팩,">
              <a:extLst>
                <a:ext uri="{FF2B5EF4-FFF2-40B4-BE49-F238E27FC236}">
                  <a16:creationId xmlns:a16="http://schemas.microsoft.com/office/drawing/2014/main" id="{4263F9CC-781A-4A10-88F9-CA1C560BE6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985355" y="4332417"/>
              <a:ext cx="1108548" cy="88085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2" descr="사과다이어트, 사과팩,">
              <a:extLst>
                <a:ext uri="{FF2B5EF4-FFF2-40B4-BE49-F238E27FC236}">
                  <a16:creationId xmlns:a16="http://schemas.microsoft.com/office/drawing/2014/main" id="{104AD1BB-EEB8-4030-92BD-90A16F24A2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2911602" y="4495451"/>
              <a:ext cx="608860" cy="48380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제목 6">
            <a:extLst>
              <a:ext uri="{FF2B5EF4-FFF2-40B4-BE49-F238E27FC236}">
                <a16:creationId xmlns:a16="http://schemas.microsoft.com/office/drawing/2014/main" id="{282E2B12-0573-40FE-8921-052E8D2E3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  <a:endParaRPr lang="ko-KR" altLang="en-US" dirty="0"/>
          </a:p>
        </p:txBody>
      </p:sp>
      <p:cxnSp>
        <p:nvCxnSpPr>
          <p:cNvPr id="8" name="Shape 140">
            <a:extLst>
              <a:ext uri="{FF2B5EF4-FFF2-40B4-BE49-F238E27FC236}">
                <a16:creationId xmlns:a16="http://schemas.microsoft.com/office/drawing/2014/main" id="{15E11C71-6280-4786-8352-F2C936FE1BB5}"/>
              </a:ext>
            </a:extLst>
          </p:cNvPr>
          <p:cNvCxnSpPr>
            <a:cxnSpLocks/>
          </p:cNvCxnSpPr>
          <p:nvPr/>
        </p:nvCxnSpPr>
        <p:spPr>
          <a:xfrm rot="10800000" flipH="1">
            <a:off x="494681" y="5044401"/>
            <a:ext cx="8073000" cy="607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41">
            <a:extLst>
              <a:ext uri="{FF2B5EF4-FFF2-40B4-BE49-F238E27FC236}">
                <a16:creationId xmlns:a16="http://schemas.microsoft.com/office/drawing/2014/main" id="{857FF34D-C471-40DC-844F-5505BA0F2C16}"/>
              </a:ext>
            </a:extLst>
          </p:cNvPr>
          <p:cNvSpPr txBox="1"/>
          <p:nvPr/>
        </p:nvSpPr>
        <p:spPr>
          <a:xfrm>
            <a:off x="8007206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 err="1"/>
              <a:t>크다</a:t>
            </a:r>
            <a:endParaRPr lang="en" sz="1350" dirty="0"/>
          </a:p>
        </p:txBody>
      </p:sp>
      <p:sp>
        <p:nvSpPr>
          <p:cNvPr id="10" name="Shape 142">
            <a:extLst>
              <a:ext uri="{FF2B5EF4-FFF2-40B4-BE49-F238E27FC236}">
                <a16:creationId xmlns:a16="http://schemas.microsoft.com/office/drawing/2014/main" id="{5C050724-7AC9-48E9-8BBE-923BE9F22D63}"/>
              </a:ext>
            </a:extLst>
          </p:cNvPr>
          <p:cNvSpPr txBox="1"/>
          <p:nvPr/>
        </p:nvSpPr>
        <p:spPr>
          <a:xfrm>
            <a:off x="592420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작다</a:t>
            </a:r>
          </a:p>
        </p:txBody>
      </p:sp>
      <p:grpSp>
        <p:nvGrpSpPr>
          <p:cNvPr id="12" name="Shape 144">
            <a:extLst>
              <a:ext uri="{FF2B5EF4-FFF2-40B4-BE49-F238E27FC236}">
                <a16:creationId xmlns:a16="http://schemas.microsoft.com/office/drawing/2014/main" id="{CDBFE48B-8AC2-45AC-AE30-235AFDD09A56}"/>
              </a:ext>
            </a:extLst>
          </p:cNvPr>
          <p:cNvGrpSpPr/>
          <p:nvPr/>
        </p:nvGrpSpPr>
        <p:grpSpPr>
          <a:xfrm>
            <a:off x="3283530" y="2144559"/>
            <a:ext cx="560475" cy="2882663"/>
            <a:chOff x="3194512" y="2813675"/>
            <a:chExt cx="747300" cy="1636596"/>
          </a:xfrm>
        </p:grpSpPr>
        <p:cxnSp>
          <p:nvCxnSpPr>
            <p:cNvPr id="13" name="Shape 145">
              <a:extLst>
                <a:ext uri="{FF2B5EF4-FFF2-40B4-BE49-F238E27FC236}">
                  <a16:creationId xmlns:a16="http://schemas.microsoft.com/office/drawing/2014/main" id="{DC91E0A6-C5EC-459C-89DC-1727BECC5CD6}"/>
                </a:ext>
              </a:extLst>
            </p:cNvPr>
            <p:cNvCxnSpPr/>
            <p:nvPr/>
          </p:nvCxnSpPr>
          <p:spPr>
            <a:xfrm flipH="1">
              <a:off x="3565612" y="3024682"/>
              <a:ext cx="5100" cy="1425589"/>
            </a:xfrm>
            <a:prstGeom prst="straightConnector1">
              <a:avLst/>
            </a:prstGeom>
            <a:noFill/>
            <a:ln w="7620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4" name="Shape 146">
              <a:extLst>
                <a:ext uri="{FF2B5EF4-FFF2-40B4-BE49-F238E27FC236}">
                  <a16:creationId xmlns:a16="http://schemas.microsoft.com/office/drawing/2014/main" id="{9F9325D1-F2F4-44ED-82E3-73880B53BB9D}"/>
                </a:ext>
              </a:extLst>
            </p:cNvPr>
            <p:cNvSpPr txBox="1"/>
            <p:nvPr/>
          </p:nvSpPr>
          <p:spPr>
            <a:xfrm>
              <a:off x="3194512" y="2813675"/>
              <a:ext cx="747300" cy="183679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algn="ctr"/>
              <a:r>
                <a:rPr lang="en" sz="1350" dirty="0"/>
                <a:t>기준</a:t>
              </a:r>
            </a:p>
          </p:txBody>
        </p:sp>
      </p:grpSp>
      <p:sp>
        <p:nvSpPr>
          <p:cNvPr id="60" name="Shape 147">
            <a:extLst>
              <a:ext uri="{FF2B5EF4-FFF2-40B4-BE49-F238E27FC236}">
                <a16:creationId xmlns:a16="http://schemas.microsoft.com/office/drawing/2014/main" id="{E07CF78D-CF4E-4613-A557-52C4F9F45C23}"/>
              </a:ext>
            </a:extLst>
          </p:cNvPr>
          <p:cNvSpPr txBox="1"/>
          <p:nvPr/>
        </p:nvSpPr>
        <p:spPr>
          <a:xfrm>
            <a:off x="4285345" y="3415901"/>
            <a:ext cx="777947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44141933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회색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밝기의 값 </a:t>
            </a:r>
            <a:r>
              <a:rPr kumimoji="1" lang="en-US" altLang="ko-KR"/>
              <a:t>1</a:t>
            </a:r>
            <a:r>
              <a:rPr kumimoji="1" lang="ko-KR" altLang="en-US"/>
              <a:t>개로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304872"/>
            <a:ext cx="4267200" cy="2120900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https://docs.gimp.org/2.10/ko/gimp-images-in.html</a:t>
            </a:r>
            <a:r>
              <a:rPr lang="ko-KR" altLang="en-US" sz="800"/>
              <a:t> 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201017616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칼라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</a:t>
            </a:r>
            <a:r>
              <a:rPr kumimoji="1" lang="en-US" altLang="ko-KR"/>
              <a:t>3</a:t>
            </a:r>
            <a:r>
              <a:rPr kumimoji="1" lang="ko-KR" altLang="en-US"/>
              <a:t>개의 색깔</a:t>
            </a:r>
            <a:r>
              <a:rPr kumimoji="1" lang="en-US" altLang="ko-KR"/>
              <a:t> Red, Green, Blue</a:t>
            </a:r>
            <a:r>
              <a:rPr kumimoji="1" lang="ko-KR" altLang="en-US"/>
              <a:t>을 표시한 </a:t>
            </a:r>
            <a:r>
              <a:rPr kumimoji="1" lang="en-US" altLang="ko-KR"/>
              <a:t>3</a:t>
            </a:r>
            <a:r>
              <a:rPr kumimoji="1" lang="ko-KR" altLang="en-US"/>
              <a:t>개의 값으로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0" y="3345708"/>
            <a:ext cx="3975100" cy="25654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https://docs.gimp.org/2.10/ko/gimp-images-in.html</a:t>
            </a:r>
            <a:r>
              <a:rPr lang="ko-KR" altLang="en-US" sz="800"/>
              <a:t> 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81807055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가로 세로로 배열된 픽셀의 값을 숫자로 표시한 데이터</a:t>
            </a:r>
            <a:endParaRPr kumimoji="1" lang="en-US" altLang="ko-KR"/>
          </a:p>
          <a:p>
            <a:r>
              <a:rPr kumimoji="1" lang="ko-KR" altLang="en-US"/>
              <a:t>단지 숫자들이다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모니터에서는 픽셀의 값에 따라 밝기 혹은 색깔로 표시하여 보여준다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18"/>
          <p:cNvSpPr txBox="1"/>
          <p:nvPr/>
        </p:nvSpPr>
        <p:spPr>
          <a:xfrm>
            <a:off x="5225143" y="6146976"/>
            <a:ext cx="3749037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2"/>
              </a:rPr>
              <a:t>https://www.howtogeek.com/130826/how-to-fix-a-stuck-pixel-on-an-lcd-monitor/</a:t>
            </a:r>
            <a:endParaRPr lang="en" sz="6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613" y="3659554"/>
            <a:ext cx="3434773" cy="223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4256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bitmap</a:t>
            </a:r>
            <a:r>
              <a:rPr kumimoji="1" lang="ko-KR" altLang="en-US"/>
              <a:t>은 </a:t>
            </a:r>
            <a:r>
              <a:rPr kumimoji="1" lang="en-US" altLang="ko-KR"/>
              <a:t>pixel</a:t>
            </a:r>
            <a:r>
              <a:rPr kumimoji="1" lang="ko-KR" altLang="en-US"/>
              <a:t> 값 그대로 저장</a:t>
            </a:r>
            <a:endParaRPr kumimoji="1" lang="en-US" altLang="ko-KR"/>
          </a:p>
          <a:p>
            <a:r>
              <a:rPr kumimoji="1" lang="en-US" altLang="ko-KR"/>
              <a:t>gif, jpeg, png</a:t>
            </a:r>
            <a:r>
              <a:rPr kumimoji="1" lang="ko-KR" altLang="en-US"/>
              <a:t> 등은 압축하여 저장한 것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파일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867026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MNIST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9019737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필기체 숫자 영상</a:t>
            </a:r>
            <a:endParaRPr kumimoji="1" lang="en-US" altLang="ko-KR" sz="2000"/>
          </a:p>
          <a:p>
            <a:r>
              <a:rPr kumimoji="1" lang="ko-KR" altLang="en-US" sz="2000"/>
              <a:t>가로 </a:t>
            </a:r>
            <a:r>
              <a:rPr kumimoji="1" lang="en-US" altLang="ko-KR" sz="2000"/>
              <a:t>28</a:t>
            </a:r>
            <a:r>
              <a:rPr kumimoji="1" lang="ko-KR" altLang="en-US" sz="2000"/>
              <a:t>개</a:t>
            </a:r>
            <a:r>
              <a:rPr kumimoji="1" lang="en-US" altLang="ko-KR" sz="2000"/>
              <a:t>,</a:t>
            </a:r>
            <a:r>
              <a:rPr kumimoji="1" lang="ko-KR" altLang="en-US" sz="2000"/>
              <a:t> 세로 </a:t>
            </a:r>
            <a:r>
              <a:rPr kumimoji="1" lang="en-US" altLang="ko-KR" sz="2000"/>
              <a:t>28</a:t>
            </a:r>
            <a:r>
              <a:rPr kumimoji="1" lang="ko-KR" altLang="en-US" sz="2000"/>
              <a:t>개</a:t>
            </a:r>
            <a:endParaRPr kumimoji="1" lang="en-US" altLang="ko-KR" sz="20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MNIST </a:t>
            </a:r>
            <a:r>
              <a:rPr kumimoji="1" lang="ko-KR" altLang="en-US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065" y="3055412"/>
            <a:ext cx="29718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9595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784</a:t>
            </a:r>
            <a:r>
              <a:rPr kumimoji="1" lang="ko-KR" altLang="en-US" sz="2000"/>
              <a:t>개 입력</a:t>
            </a:r>
            <a:endParaRPr kumimoji="1" lang="en-US" altLang="ko-KR" sz="2000"/>
          </a:p>
          <a:p>
            <a:r>
              <a:rPr kumimoji="1" lang="en-US" altLang="ko-KR" sz="2000"/>
              <a:t>10</a:t>
            </a:r>
            <a:r>
              <a:rPr kumimoji="1" lang="ko-KR" altLang="en-US" sz="2000"/>
              <a:t>개 카테고리</a:t>
            </a:r>
            <a:r>
              <a:rPr kumimoji="1" lang="en-US" altLang="ko-KR" sz="2000"/>
              <a:t>,</a:t>
            </a:r>
            <a:r>
              <a:rPr kumimoji="1" lang="ko-KR" altLang="en-US" sz="2000"/>
              <a:t> </a:t>
            </a:r>
            <a:r>
              <a:rPr kumimoji="1" lang="en-US" altLang="ko-KR" sz="2000"/>
              <a:t>10</a:t>
            </a:r>
            <a:r>
              <a:rPr kumimoji="1" lang="ko-KR" altLang="en-US" sz="2000"/>
              <a:t>개 출력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MNIST </a:t>
            </a:r>
            <a:r>
              <a:rPr kumimoji="1" lang="ko-KR" altLang="en-US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78" y="2962333"/>
            <a:ext cx="5669643" cy="312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924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 MNIST </a:t>
            </a:r>
            <a:r>
              <a:rPr kumimoji="1" lang="ko-KR" altLang="en-US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898" y="1562985"/>
            <a:ext cx="5890753" cy="4238699"/>
          </a:xfrm>
          <a:prstGeom prst="rect">
            <a:avLst/>
          </a:prstGeom>
        </p:spPr>
      </p:pic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3"/>
              </a:rPr>
              <a:t>https://youtu.be/3JQ3hYko51Y?t=48</a:t>
            </a:r>
            <a:endParaRPr lang="en" sz="1200" u="sng">
              <a:solidFill>
                <a:schemeClr val="hlink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108652906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CNN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0493801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Convolution filter</a:t>
            </a:r>
            <a:r>
              <a:rPr kumimoji="1" lang="ko-KR" altLang="en-US"/>
              <a:t>와 </a:t>
            </a:r>
            <a:r>
              <a:rPr kumimoji="1" lang="en-US" altLang="ko-KR"/>
              <a:t>pooling</a:t>
            </a:r>
            <a:r>
              <a:rPr kumimoji="1" lang="ko-KR" altLang="en-US"/>
              <a:t>을 반복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이후 일반 </a:t>
            </a:r>
            <a:r>
              <a:rPr kumimoji="1" lang="en-US" altLang="ko-KR"/>
              <a:t>DNN</a:t>
            </a:r>
            <a:r>
              <a:rPr kumimoji="1" lang="ko-KR" altLang="en-US"/>
              <a:t>에 적용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CNN(Convolutional NN)</a:t>
            </a:r>
            <a:r>
              <a:rPr kumimoji="1" lang="ko-KR" altLang="en-US"/>
              <a:t>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4" y="3807361"/>
            <a:ext cx="8355388" cy="2150987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https://sites.google.com/site/nttrungmtwiki/home/it/deep-learning/convolution-neural-network/understanding-convolutional-neural-networks-for-nlp</a:t>
            </a:r>
          </a:p>
        </p:txBody>
      </p:sp>
    </p:spTree>
    <p:extLst>
      <p:ext uri="{BB962C8B-B14F-4D97-AF65-F5344CB8AC3E}">
        <p14:creationId xmlns:p14="http://schemas.microsoft.com/office/powerpoint/2010/main" val="2045626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그룹 65">
            <a:extLst>
              <a:ext uri="{FF2B5EF4-FFF2-40B4-BE49-F238E27FC236}">
                <a16:creationId xmlns:a16="http://schemas.microsoft.com/office/drawing/2014/main" id="{3C9C1D31-BC77-4F8B-8826-E5ED5E60D4DF}"/>
              </a:ext>
            </a:extLst>
          </p:cNvPr>
          <p:cNvGrpSpPr/>
          <p:nvPr/>
        </p:nvGrpSpPr>
        <p:grpSpPr>
          <a:xfrm>
            <a:off x="575865" y="3738030"/>
            <a:ext cx="6125964" cy="1141873"/>
            <a:chOff x="1153401" y="4317177"/>
            <a:chExt cx="8167952" cy="1522497"/>
          </a:xfrm>
        </p:grpSpPr>
        <p:pic>
          <p:nvPicPr>
            <p:cNvPr id="67" name="Picture 2" descr="사과다이어트, 사과팩,">
              <a:extLst>
                <a:ext uri="{FF2B5EF4-FFF2-40B4-BE49-F238E27FC236}">
                  <a16:creationId xmlns:a16="http://schemas.microsoft.com/office/drawing/2014/main" id="{0D0B9C05-AF39-4F78-AE6A-E78F62EEB2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1153401" y="5006639"/>
              <a:ext cx="684124" cy="54360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 descr="사과다이어트, 사과팩,">
              <a:extLst>
                <a:ext uri="{FF2B5EF4-FFF2-40B4-BE49-F238E27FC236}">
                  <a16:creationId xmlns:a16="http://schemas.microsoft.com/office/drawing/2014/main" id="{A5A7B75D-6F7F-40B6-88F5-8C386454EC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7969205" y="4472195"/>
              <a:ext cx="1352148" cy="107442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2" descr="사과다이어트, 사과팩,">
              <a:extLst>
                <a:ext uri="{FF2B5EF4-FFF2-40B4-BE49-F238E27FC236}">
                  <a16:creationId xmlns:a16="http://schemas.microsoft.com/office/drawing/2014/main" id="{C182F2B7-FDD8-42A2-8163-F91CEF7B53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938998" y="4861831"/>
              <a:ext cx="1026992" cy="8160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2" descr="사과다이어트, 사과팩,">
              <a:extLst>
                <a:ext uri="{FF2B5EF4-FFF2-40B4-BE49-F238E27FC236}">
                  <a16:creationId xmlns:a16="http://schemas.microsoft.com/office/drawing/2014/main" id="{28EDDACA-2B8C-4E8F-8115-E70BE70FD9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273861" y="4317177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" descr="사과다이어트, 사과팩,">
              <a:extLst>
                <a:ext uri="{FF2B5EF4-FFF2-40B4-BE49-F238E27FC236}">
                  <a16:creationId xmlns:a16="http://schemas.microsoft.com/office/drawing/2014/main" id="{19F2A5D3-941F-4592-B3D7-1171EACA5D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3516697" y="5268538"/>
              <a:ext cx="718766" cy="57113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" descr="사과다이어트, 사과팩,">
              <a:extLst>
                <a:ext uri="{FF2B5EF4-FFF2-40B4-BE49-F238E27FC236}">
                  <a16:creationId xmlns:a16="http://schemas.microsoft.com/office/drawing/2014/main" id="{3327CB2F-07C2-42C4-92F7-6867AABECE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985355" y="4332417"/>
              <a:ext cx="1108548" cy="88085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사과다이어트, 사과팩,">
              <a:extLst>
                <a:ext uri="{FF2B5EF4-FFF2-40B4-BE49-F238E27FC236}">
                  <a16:creationId xmlns:a16="http://schemas.microsoft.com/office/drawing/2014/main" id="{B63E5E1D-2741-4B06-97C9-673AFB63DE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2911602" y="4495451"/>
              <a:ext cx="608860" cy="48380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제목 6">
            <a:extLst>
              <a:ext uri="{FF2B5EF4-FFF2-40B4-BE49-F238E27FC236}">
                <a16:creationId xmlns:a16="http://schemas.microsoft.com/office/drawing/2014/main" id="{282E2B12-0573-40FE-8921-052E8D2E3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  <a:endParaRPr lang="ko-KR" altLang="en-US" dirty="0"/>
          </a:p>
        </p:txBody>
      </p:sp>
      <p:cxnSp>
        <p:nvCxnSpPr>
          <p:cNvPr id="8" name="Shape 140">
            <a:extLst>
              <a:ext uri="{FF2B5EF4-FFF2-40B4-BE49-F238E27FC236}">
                <a16:creationId xmlns:a16="http://schemas.microsoft.com/office/drawing/2014/main" id="{15E11C71-6280-4786-8352-F2C936FE1BB5}"/>
              </a:ext>
            </a:extLst>
          </p:cNvPr>
          <p:cNvCxnSpPr>
            <a:cxnSpLocks/>
          </p:cNvCxnSpPr>
          <p:nvPr/>
        </p:nvCxnSpPr>
        <p:spPr>
          <a:xfrm rot="10800000" flipH="1">
            <a:off x="494681" y="5044401"/>
            <a:ext cx="8073000" cy="607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41">
            <a:extLst>
              <a:ext uri="{FF2B5EF4-FFF2-40B4-BE49-F238E27FC236}">
                <a16:creationId xmlns:a16="http://schemas.microsoft.com/office/drawing/2014/main" id="{857FF34D-C471-40DC-844F-5505BA0F2C16}"/>
              </a:ext>
            </a:extLst>
          </p:cNvPr>
          <p:cNvSpPr txBox="1"/>
          <p:nvPr/>
        </p:nvSpPr>
        <p:spPr>
          <a:xfrm>
            <a:off x="8007206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 err="1"/>
              <a:t>크다</a:t>
            </a:r>
            <a:endParaRPr lang="en" sz="1350" dirty="0"/>
          </a:p>
        </p:txBody>
      </p:sp>
      <p:sp>
        <p:nvSpPr>
          <p:cNvPr id="10" name="Shape 142">
            <a:extLst>
              <a:ext uri="{FF2B5EF4-FFF2-40B4-BE49-F238E27FC236}">
                <a16:creationId xmlns:a16="http://schemas.microsoft.com/office/drawing/2014/main" id="{5C050724-7AC9-48E9-8BBE-923BE9F22D63}"/>
              </a:ext>
            </a:extLst>
          </p:cNvPr>
          <p:cNvSpPr txBox="1"/>
          <p:nvPr/>
        </p:nvSpPr>
        <p:spPr>
          <a:xfrm>
            <a:off x="592420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작다</a:t>
            </a:r>
          </a:p>
        </p:txBody>
      </p:sp>
      <p:grpSp>
        <p:nvGrpSpPr>
          <p:cNvPr id="12" name="Shape 144">
            <a:extLst>
              <a:ext uri="{FF2B5EF4-FFF2-40B4-BE49-F238E27FC236}">
                <a16:creationId xmlns:a16="http://schemas.microsoft.com/office/drawing/2014/main" id="{CDBFE48B-8AC2-45AC-AE30-235AFDD09A56}"/>
              </a:ext>
            </a:extLst>
          </p:cNvPr>
          <p:cNvGrpSpPr/>
          <p:nvPr/>
        </p:nvGrpSpPr>
        <p:grpSpPr>
          <a:xfrm>
            <a:off x="3283530" y="2144559"/>
            <a:ext cx="560475" cy="2882663"/>
            <a:chOff x="3194512" y="2813675"/>
            <a:chExt cx="747300" cy="1636596"/>
          </a:xfrm>
        </p:grpSpPr>
        <p:cxnSp>
          <p:nvCxnSpPr>
            <p:cNvPr id="13" name="Shape 145">
              <a:extLst>
                <a:ext uri="{FF2B5EF4-FFF2-40B4-BE49-F238E27FC236}">
                  <a16:creationId xmlns:a16="http://schemas.microsoft.com/office/drawing/2014/main" id="{DC91E0A6-C5EC-459C-89DC-1727BECC5CD6}"/>
                </a:ext>
              </a:extLst>
            </p:cNvPr>
            <p:cNvCxnSpPr/>
            <p:nvPr/>
          </p:nvCxnSpPr>
          <p:spPr>
            <a:xfrm flipH="1">
              <a:off x="3565612" y="3024682"/>
              <a:ext cx="5100" cy="1425589"/>
            </a:xfrm>
            <a:prstGeom prst="straightConnector1">
              <a:avLst/>
            </a:prstGeom>
            <a:noFill/>
            <a:ln w="7620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4" name="Shape 146">
              <a:extLst>
                <a:ext uri="{FF2B5EF4-FFF2-40B4-BE49-F238E27FC236}">
                  <a16:creationId xmlns:a16="http://schemas.microsoft.com/office/drawing/2014/main" id="{9F9325D1-F2F4-44ED-82E3-73880B53BB9D}"/>
                </a:ext>
              </a:extLst>
            </p:cNvPr>
            <p:cNvSpPr txBox="1"/>
            <p:nvPr/>
          </p:nvSpPr>
          <p:spPr>
            <a:xfrm>
              <a:off x="3194512" y="2813675"/>
              <a:ext cx="747300" cy="183679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algn="ctr"/>
              <a:r>
                <a:rPr lang="en" sz="1350" dirty="0"/>
                <a:t>기준</a:t>
              </a:r>
            </a:p>
          </p:txBody>
        </p:sp>
      </p:grpSp>
      <p:sp>
        <p:nvSpPr>
          <p:cNvPr id="65" name="Shape 147">
            <a:extLst>
              <a:ext uri="{FF2B5EF4-FFF2-40B4-BE49-F238E27FC236}">
                <a16:creationId xmlns:a16="http://schemas.microsoft.com/office/drawing/2014/main" id="{209F6178-FCF7-4815-AAA5-06B6291D0026}"/>
              </a:ext>
            </a:extLst>
          </p:cNvPr>
          <p:cNvSpPr txBox="1"/>
          <p:nvPr/>
        </p:nvSpPr>
        <p:spPr>
          <a:xfrm>
            <a:off x="2535478" y="3327532"/>
            <a:ext cx="978332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ko-KR" altLang="en-US" sz="1350" dirty="0"/>
              <a:t>안 </a:t>
            </a:r>
            <a:r>
              <a:rPr lang="en" sz="1350" dirty="0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357628601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/>
              <a:t>사람눈에는 특정 모양에 반응하는 신경세포들이 있다.</a:t>
            </a:r>
            <a:endParaRPr lang="en-US" altLang="ko-KR"/>
          </a:p>
          <a:p>
            <a:pPr lvl="0">
              <a:spcBef>
                <a:spcPts val="0"/>
              </a:spcBef>
              <a:buNone/>
            </a:pPr>
            <a:endParaRPr lang="en" altLang="ko-KR"/>
          </a:p>
          <a:p>
            <a:pPr lvl="0">
              <a:spcBef>
                <a:spcPts val="0"/>
              </a:spcBef>
              <a:buNone/>
            </a:pPr>
            <a:r>
              <a:rPr lang="en" altLang="ko-KR"/>
              <a:t>이를 구현한 가장 간단한 방법이 convolution filter이다.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7815" y="3317373"/>
            <a:ext cx="4330095" cy="31369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https://developer.apple.com/library/content/documentation/Performance/Conceptual/vImage/ConvolutionOperations/ConvolutionOperations.html</a:t>
            </a:r>
          </a:p>
        </p:txBody>
      </p:sp>
    </p:spTree>
    <p:extLst>
      <p:ext uri="{BB962C8B-B14F-4D97-AF65-F5344CB8AC3E}">
        <p14:creationId xmlns:p14="http://schemas.microsoft.com/office/powerpoint/2010/main" val="187688036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/>
              <a:t>필터 모양의 자극이 있으면 그 결과가 최대가 된다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r>
              <a:rPr lang="ko-KR" altLang="en-US"/>
              <a:t>필터 모양이 있는 지 찾아낸다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</a:t>
            </a:r>
            <a:r>
              <a:rPr kumimoji="1" lang="ko-KR" altLang="en-US"/>
              <a:t>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199" y="3243934"/>
            <a:ext cx="6963601" cy="29086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http://www.kdnuggets.com/2016/08/brohrer-convolutional-neural-networks-explanation.html</a:t>
            </a:r>
          </a:p>
        </p:txBody>
      </p:sp>
    </p:spTree>
    <p:extLst>
      <p:ext uri="{BB962C8B-B14F-4D97-AF65-F5344CB8AC3E}">
        <p14:creationId xmlns:p14="http://schemas.microsoft.com/office/powerpoint/2010/main" val="148155055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전통적인 </a:t>
            </a:r>
            <a:r>
              <a:rPr kumimoji="1" lang="en-US" altLang="ko-KR"/>
              <a:t>Convolution Filter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2"/>
              </a:rPr>
              <a:t>https://www.nvidia.co.kr/content/apac/event/kr/deep-learning-day-2017/dli-1/Image_Classification_with_DIGITS_hryu.pdf</a:t>
            </a:r>
            <a:endParaRPr lang="en" sz="6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68" y="2039052"/>
            <a:ext cx="8075263" cy="372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5121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3866CB-9345-4B73-BEAF-85D43FCE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33784"/>
            <a:ext cx="7303965" cy="382049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</a:t>
            </a:r>
            <a:r>
              <a:rPr kumimoji="1" lang="ko-KR" altLang="en-US" dirty="0"/>
              <a:t>필터 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hape 818">
            <a:extLst>
              <a:ext uri="{FF2B5EF4-FFF2-40B4-BE49-F238E27FC236}">
                <a16:creationId xmlns:a16="http://schemas.microsoft.com/office/drawing/2014/main" id="{CAF24C91-D638-4340-B823-55B88C3CDA03}"/>
              </a:ext>
            </a:extLst>
          </p:cNvPr>
          <p:cNvSpPr txBox="1"/>
          <p:nvPr/>
        </p:nvSpPr>
        <p:spPr>
          <a:xfrm>
            <a:off x="5955324" y="6146976"/>
            <a:ext cx="301885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https://towardsdatascience.com/a-comprehensive-introduction-to-different-types-of-convolutions-in-deep-learning-669281e58215</a:t>
            </a:r>
            <a:endParaRPr lang="en" sz="600" dirty="0"/>
          </a:p>
        </p:txBody>
      </p:sp>
      <p:pic>
        <p:nvPicPr>
          <p:cNvPr id="4098" name="Picture 2" descr="Image for post">
            <a:extLst>
              <a:ext uri="{FF2B5EF4-FFF2-40B4-BE49-F238E27FC236}">
                <a16:creationId xmlns:a16="http://schemas.microsoft.com/office/drawing/2014/main" id="{AB4EFE6E-C6E2-4E50-8FC2-5A7179D3B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2" y="3066895"/>
            <a:ext cx="5892800" cy="216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90010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3866CB-9345-4B73-BEAF-85D43FCE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33784"/>
            <a:ext cx="7303965" cy="382049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</a:t>
            </a:r>
            <a:r>
              <a:rPr kumimoji="1" lang="ko-KR" altLang="en-US" dirty="0"/>
              <a:t>필터링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D742745A-68E3-47EE-A9AF-4050BB12FB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648" y="1889773"/>
            <a:ext cx="6003602" cy="435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818">
            <a:extLst>
              <a:ext uri="{FF2B5EF4-FFF2-40B4-BE49-F238E27FC236}">
                <a16:creationId xmlns:a16="http://schemas.microsoft.com/office/drawing/2014/main" id="{CAF24C91-D638-4340-B823-55B88C3CDA03}"/>
              </a:ext>
            </a:extLst>
          </p:cNvPr>
          <p:cNvSpPr txBox="1"/>
          <p:nvPr/>
        </p:nvSpPr>
        <p:spPr>
          <a:xfrm>
            <a:off x="5955324" y="6146976"/>
            <a:ext cx="301885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https://towardsdatascience.com/intuitively-understanding-convolutions-for-deep-learning-1f6f42faee1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36437765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/>
              <a:t>필터 적용 시의 이동 칸 수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r>
              <a:rPr lang="ko-KR" altLang="en-US"/>
              <a:t>보통은 </a:t>
            </a:r>
            <a:r>
              <a:rPr lang="en-US" altLang="ko-KR"/>
              <a:t>1.</a:t>
            </a:r>
            <a:r>
              <a:rPr lang="ko-KR" altLang="en-US"/>
              <a:t> </a:t>
            </a:r>
            <a:endParaRPr lang="en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Stride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08" y="4140128"/>
            <a:ext cx="6382289" cy="1369935"/>
          </a:xfrm>
          <a:prstGeom prst="rect">
            <a:avLst/>
          </a:prstGeom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http://cs231n.github.io/convolutional-networks/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2054942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stride 1</a:t>
            </a:r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4453923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stride 2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324078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필터 특성상 이미지가 작아지는 것을 방지하기 위해 원 이미지를 키우는 것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Padding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825"/>
          <p:cNvSpPr txBox="1"/>
          <p:nvPr/>
        </p:nvSpPr>
        <p:spPr>
          <a:xfrm>
            <a:off x="1158194" y="6179493"/>
            <a:ext cx="2372654" cy="2257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http://blog.csdn.net/tianzhaixing2013/article/details/64922396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91" y="3558017"/>
            <a:ext cx="2367925" cy="2390124"/>
          </a:xfrm>
          <a:prstGeom prst="rect">
            <a:avLst/>
          </a:prstGeom>
        </p:spPr>
      </p:pic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66E51853-0028-4D77-AF17-7C5CFD647DE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721" y="3098182"/>
            <a:ext cx="2568941" cy="292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825">
            <a:extLst>
              <a:ext uri="{FF2B5EF4-FFF2-40B4-BE49-F238E27FC236}">
                <a16:creationId xmlns:a16="http://schemas.microsoft.com/office/drawing/2014/main" id="{F0E8357A-25BF-4202-9B03-410885A7D3CE}"/>
              </a:ext>
            </a:extLst>
          </p:cNvPr>
          <p:cNvSpPr txBox="1"/>
          <p:nvPr/>
        </p:nvSpPr>
        <p:spPr>
          <a:xfrm>
            <a:off x="6015456" y="6106111"/>
            <a:ext cx="2372654" cy="2257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4"/>
              </a:rPr>
              <a:t>https://towardsdatascience.com/intuitively-understanding-convolutions-for-deep-learning-1f6f42faee1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50664312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Max Pooling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398" y="2777817"/>
            <a:ext cx="4330700" cy="18923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https://cambridgespark.com/content/tutorials/convolutional-neural-networks-with-keras/index.html</a:t>
            </a:r>
          </a:p>
        </p:txBody>
      </p:sp>
    </p:spTree>
    <p:extLst>
      <p:ext uri="{BB962C8B-B14F-4D97-AF65-F5344CB8AC3E}">
        <p14:creationId xmlns:p14="http://schemas.microsoft.com/office/powerpoint/2010/main" val="192600837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convolution</a:t>
            </a:r>
            <a:r>
              <a:rPr kumimoji="1" lang="ko-KR" altLang="en-US"/>
              <a:t> 필터와</a:t>
            </a:r>
            <a:r>
              <a:rPr kumimoji="1" lang="en-US" altLang="ko-KR"/>
              <a:t> pooling</a:t>
            </a:r>
            <a:r>
              <a:rPr kumimoji="1" lang="ko-KR" altLang="en-US"/>
              <a:t>이 반복하여 </a:t>
            </a:r>
            <a:r>
              <a:rPr kumimoji="1" lang="en-US" altLang="ko-KR"/>
              <a:t>feature </a:t>
            </a:r>
            <a:r>
              <a:rPr kumimoji="1" lang="ko-KR" altLang="en-US"/>
              <a:t>추출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이후 일반 </a:t>
            </a:r>
            <a:r>
              <a:rPr kumimoji="1" lang="en-US" altLang="ko-KR"/>
              <a:t>DNN</a:t>
            </a:r>
            <a:r>
              <a:rPr kumimoji="1" lang="ko-KR" altLang="en-US"/>
              <a:t>로 분류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특징 추출과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932723"/>
            <a:ext cx="7112000" cy="3213100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http://parse.ele.tue.nl/education/cluster2</a:t>
            </a:r>
          </a:p>
        </p:txBody>
      </p:sp>
    </p:spTree>
    <p:extLst>
      <p:ext uri="{BB962C8B-B14F-4D97-AF65-F5344CB8AC3E}">
        <p14:creationId xmlns:p14="http://schemas.microsoft.com/office/powerpoint/2010/main" val="26694698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이미지 처리에 뛰어남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이미지 외의 것에도 좋은 성능을 보임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 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2864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그룹 65">
            <a:extLst>
              <a:ext uri="{FF2B5EF4-FFF2-40B4-BE49-F238E27FC236}">
                <a16:creationId xmlns:a16="http://schemas.microsoft.com/office/drawing/2014/main" id="{BD4E8C4B-0D41-4412-BEDC-3FF486CCE1C7}"/>
              </a:ext>
            </a:extLst>
          </p:cNvPr>
          <p:cNvGrpSpPr/>
          <p:nvPr/>
        </p:nvGrpSpPr>
        <p:grpSpPr>
          <a:xfrm>
            <a:off x="575865" y="3738030"/>
            <a:ext cx="6125964" cy="1141873"/>
            <a:chOff x="1153401" y="4317177"/>
            <a:chExt cx="8167952" cy="1522497"/>
          </a:xfrm>
        </p:grpSpPr>
        <p:pic>
          <p:nvPicPr>
            <p:cNvPr id="67" name="Picture 2" descr="사과다이어트, 사과팩,">
              <a:extLst>
                <a:ext uri="{FF2B5EF4-FFF2-40B4-BE49-F238E27FC236}">
                  <a16:creationId xmlns:a16="http://schemas.microsoft.com/office/drawing/2014/main" id="{D58A11C3-B52C-436A-80B3-1E9EB787B0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1153401" y="5006639"/>
              <a:ext cx="684124" cy="54360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 descr="사과다이어트, 사과팩,">
              <a:extLst>
                <a:ext uri="{FF2B5EF4-FFF2-40B4-BE49-F238E27FC236}">
                  <a16:creationId xmlns:a16="http://schemas.microsoft.com/office/drawing/2014/main" id="{5DF929F2-223A-49E7-943B-D4C841653B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7969205" y="4472195"/>
              <a:ext cx="1352148" cy="107442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2" descr="사과다이어트, 사과팩,">
              <a:extLst>
                <a:ext uri="{FF2B5EF4-FFF2-40B4-BE49-F238E27FC236}">
                  <a16:creationId xmlns:a16="http://schemas.microsoft.com/office/drawing/2014/main" id="{4E0BF845-DE70-4219-A5EC-7E38AD3D8A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938998" y="4861831"/>
              <a:ext cx="1026992" cy="8160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" descr="사과다이어트, 사과팩,">
              <a:extLst>
                <a:ext uri="{FF2B5EF4-FFF2-40B4-BE49-F238E27FC236}">
                  <a16:creationId xmlns:a16="http://schemas.microsoft.com/office/drawing/2014/main" id="{9EEC53D7-5926-453C-938C-CF82D6A48C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273861" y="4317177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" descr="사과다이어트, 사과팩,">
              <a:extLst>
                <a:ext uri="{FF2B5EF4-FFF2-40B4-BE49-F238E27FC236}">
                  <a16:creationId xmlns:a16="http://schemas.microsoft.com/office/drawing/2014/main" id="{29F67736-049B-412F-954B-2E9BA0A11D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3516697" y="5268538"/>
              <a:ext cx="718766" cy="57113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사과다이어트, 사과팩,">
              <a:extLst>
                <a:ext uri="{FF2B5EF4-FFF2-40B4-BE49-F238E27FC236}">
                  <a16:creationId xmlns:a16="http://schemas.microsoft.com/office/drawing/2014/main" id="{AAB54584-AD9C-4654-B692-2E10CD2F11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985355" y="4332417"/>
              <a:ext cx="1108548" cy="88085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사과다이어트, 사과팩,">
              <a:extLst>
                <a:ext uri="{FF2B5EF4-FFF2-40B4-BE49-F238E27FC236}">
                  <a16:creationId xmlns:a16="http://schemas.microsoft.com/office/drawing/2014/main" id="{088407D7-83B9-441D-9937-B3A09EC4F7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2911602" y="4495451"/>
              <a:ext cx="608860" cy="48380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제목 6">
            <a:extLst>
              <a:ext uri="{FF2B5EF4-FFF2-40B4-BE49-F238E27FC236}">
                <a16:creationId xmlns:a16="http://schemas.microsoft.com/office/drawing/2014/main" id="{282E2B12-0573-40FE-8921-052E8D2E3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  <a:endParaRPr lang="ko-KR" altLang="en-US" dirty="0"/>
          </a:p>
        </p:txBody>
      </p:sp>
      <p:cxnSp>
        <p:nvCxnSpPr>
          <p:cNvPr id="8" name="Shape 140">
            <a:extLst>
              <a:ext uri="{FF2B5EF4-FFF2-40B4-BE49-F238E27FC236}">
                <a16:creationId xmlns:a16="http://schemas.microsoft.com/office/drawing/2014/main" id="{15E11C71-6280-4786-8352-F2C936FE1BB5}"/>
              </a:ext>
            </a:extLst>
          </p:cNvPr>
          <p:cNvCxnSpPr>
            <a:cxnSpLocks/>
          </p:cNvCxnSpPr>
          <p:nvPr/>
        </p:nvCxnSpPr>
        <p:spPr>
          <a:xfrm rot="10800000" flipH="1">
            <a:off x="494681" y="5044401"/>
            <a:ext cx="8073000" cy="607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41">
            <a:extLst>
              <a:ext uri="{FF2B5EF4-FFF2-40B4-BE49-F238E27FC236}">
                <a16:creationId xmlns:a16="http://schemas.microsoft.com/office/drawing/2014/main" id="{857FF34D-C471-40DC-844F-5505BA0F2C16}"/>
              </a:ext>
            </a:extLst>
          </p:cNvPr>
          <p:cNvSpPr txBox="1"/>
          <p:nvPr/>
        </p:nvSpPr>
        <p:spPr>
          <a:xfrm>
            <a:off x="8007206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 err="1"/>
              <a:t>크다</a:t>
            </a:r>
            <a:endParaRPr lang="en" sz="1350" dirty="0"/>
          </a:p>
        </p:txBody>
      </p:sp>
      <p:sp>
        <p:nvSpPr>
          <p:cNvPr id="10" name="Shape 142">
            <a:extLst>
              <a:ext uri="{FF2B5EF4-FFF2-40B4-BE49-F238E27FC236}">
                <a16:creationId xmlns:a16="http://schemas.microsoft.com/office/drawing/2014/main" id="{5C050724-7AC9-48E9-8BBE-923BE9F22D63}"/>
              </a:ext>
            </a:extLst>
          </p:cNvPr>
          <p:cNvSpPr txBox="1"/>
          <p:nvPr/>
        </p:nvSpPr>
        <p:spPr>
          <a:xfrm>
            <a:off x="592420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작다</a:t>
            </a:r>
          </a:p>
        </p:txBody>
      </p:sp>
      <p:grpSp>
        <p:nvGrpSpPr>
          <p:cNvPr id="12" name="Shape 144">
            <a:extLst>
              <a:ext uri="{FF2B5EF4-FFF2-40B4-BE49-F238E27FC236}">
                <a16:creationId xmlns:a16="http://schemas.microsoft.com/office/drawing/2014/main" id="{CDBFE48B-8AC2-45AC-AE30-235AFDD09A56}"/>
              </a:ext>
            </a:extLst>
          </p:cNvPr>
          <p:cNvGrpSpPr/>
          <p:nvPr/>
        </p:nvGrpSpPr>
        <p:grpSpPr>
          <a:xfrm>
            <a:off x="3597535" y="2144559"/>
            <a:ext cx="560475" cy="2882663"/>
            <a:chOff x="3194512" y="2813675"/>
            <a:chExt cx="747300" cy="1636596"/>
          </a:xfrm>
        </p:grpSpPr>
        <p:cxnSp>
          <p:nvCxnSpPr>
            <p:cNvPr id="13" name="Shape 145">
              <a:extLst>
                <a:ext uri="{FF2B5EF4-FFF2-40B4-BE49-F238E27FC236}">
                  <a16:creationId xmlns:a16="http://schemas.microsoft.com/office/drawing/2014/main" id="{DC91E0A6-C5EC-459C-89DC-1727BECC5CD6}"/>
                </a:ext>
              </a:extLst>
            </p:cNvPr>
            <p:cNvCxnSpPr/>
            <p:nvPr/>
          </p:nvCxnSpPr>
          <p:spPr>
            <a:xfrm flipH="1">
              <a:off x="3565612" y="3024682"/>
              <a:ext cx="5100" cy="1425589"/>
            </a:xfrm>
            <a:prstGeom prst="straightConnector1">
              <a:avLst/>
            </a:prstGeom>
            <a:noFill/>
            <a:ln w="7620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4" name="Shape 146">
              <a:extLst>
                <a:ext uri="{FF2B5EF4-FFF2-40B4-BE49-F238E27FC236}">
                  <a16:creationId xmlns:a16="http://schemas.microsoft.com/office/drawing/2014/main" id="{9F9325D1-F2F4-44ED-82E3-73880B53BB9D}"/>
                </a:ext>
              </a:extLst>
            </p:cNvPr>
            <p:cNvSpPr txBox="1"/>
            <p:nvPr/>
          </p:nvSpPr>
          <p:spPr>
            <a:xfrm>
              <a:off x="3194512" y="2813675"/>
              <a:ext cx="747300" cy="183679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algn="ctr"/>
              <a:r>
                <a:rPr lang="en" sz="1350" dirty="0"/>
                <a:t>기준</a:t>
              </a:r>
            </a:p>
          </p:txBody>
        </p:sp>
      </p:grpSp>
      <p:sp>
        <p:nvSpPr>
          <p:cNvPr id="65" name="Shape 147">
            <a:extLst>
              <a:ext uri="{FF2B5EF4-FFF2-40B4-BE49-F238E27FC236}">
                <a16:creationId xmlns:a16="http://schemas.microsoft.com/office/drawing/2014/main" id="{209F6178-FCF7-4815-AAA5-06B6291D0026}"/>
              </a:ext>
            </a:extLst>
          </p:cNvPr>
          <p:cNvSpPr txBox="1"/>
          <p:nvPr/>
        </p:nvSpPr>
        <p:spPr>
          <a:xfrm>
            <a:off x="2535478" y="3327532"/>
            <a:ext cx="978332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ko-KR" altLang="en-US" sz="1350" dirty="0"/>
              <a:t>안 </a:t>
            </a:r>
            <a:r>
              <a:rPr lang="en" sz="1350" dirty="0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35353128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 MNIST </a:t>
            </a:r>
            <a:r>
              <a:rPr kumimoji="1" lang="ko-KR" altLang="en-US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https://youtu.be/3JQ3hYko51Y?t=84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246" y="1717550"/>
            <a:ext cx="4667693" cy="404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2900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3866CB-9345-4B73-BEAF-85D43FCE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33784"/>
            <a:ext cx="7303965" cy="382049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n-depth Conv </a:t>
            </a:r>
            <a:r>
              <a:rPr kumimoji="1" lang="ko-KR" altLang="en-US" dirty="0"/>
              <a:t>필터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hape 818">
            <a:extLst>
              <a:ext uri="{FF2B5EF4-FFF2-40B4-BE49-F238E27FC236}">
                <a16:creationId xmlns:a16="http://schemas.microsoft.com/office/drawing/2014/main" id="{CAF24C91-D638-4340-B823-55B88C3CDA03}"/>
              </a:ext>
            </a:extLst>
          </p:cNvPr>
          <p:cNvSpPr txBox="1"/>
          <p:nvPr/>
        </p:nvSpPr>
        <p:spPr>
          <a:xfrm>
            <a:off x="5955324" y="6146976"/>
            <a:ext cx="301885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https://towardsdatascience.com/a-comprehensive-introduction-to-different-types-of-convolutions-in-deep-learning-669281e58215</a:t>
            </a:r>
            <a:endParaRPr lang="en" sz="600" dirty="0"/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714B29F4-FF0D-4411-B13D-7230076A2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01" y="2418230"/>
            <a:ext cx="4513262" cy="342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95792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 </a:t>
            </a:r>
            <a:r>
              <a:rPr kumimoji="1" lang="ko-KR" altLang="en-US"/>
              <a:t>시각화 자료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620"/>
          <p:cNvSpPr txBox="1"/>
          <p:nvPr/>
        </p:nvSpPr>
        <p:spPr>
          <a:xfrm>
            <a:off x="3214039" y="6414271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https://poloclub.github.io/cnn-explainer/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760369"/>
            <a:ext cx="8080958" cy="465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8106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각 </a:t>
            </a:r>
            <a:r>
              <a:rPr kumimoji="1" lang="en-US" altLang="ko-KR" dirty="0"/>
              <a:t>conv layer</a:t>
            </a:r>
            <a:r>
              <a:rPr kumimoji="1" lang="ko-KR" altLang="en-US" dirty="0"/>
              <a:t>의 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931328-2261-48B1-A613-7C3B9805F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 descr="screen-shot-2016-10-18-at-5-06-38-pm">
            <a:extLst>
              <a:ext uri="{FF2B5EF4-FFF2-40B4-BE49-F238E27FC236}">
                <a16:creationId xmlns:a16="http://schemas.microsoft.com/office/drawing/2014/main" id="{9B89AA9D-0D73-4C06-95CF-D56443632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333" y="1910276"/>
            <a:ext cx="4836990" cy="457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818">
            <a:extLst>
              <a:ext uri="{FF2B5EF4-FFF2-40B4-BE49-F238E27FC236}">
                <a16:creationId xmlns:a16="http://schemas.microsoft.com/office/drawing/2014/main" id="{1711CA22-4C51-4073-BFF8-8889DF1423DD}"/>
              </a:ext>
            </a:extLst>
          </p:cNvPr>
          <p:cNvSpPr txBox="1"/>
          <p:nvPr/>
        </p:nvSpPr>
        <p:spPr>
          <a:xfrm>
            <a:off x="6785267" y="635136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https://bigsnarf.wordpress.com/2016/10/19/visualizing-convnet-layers-and-activations/</a:t>
            </a:r>
            <a:endParaRPr lang="en" altLang="ko-KR" sz="800" u="sng" dirty="0">
              <a:solidFill>
                <a:schemeClr val="hlink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60688668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CIFAR10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5392322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10</a:t>
            </a:r>
            <a:r>
              <a:rPr kumimoji="1" lang="ko-KR" altLang="en-US" sz="2000"/>
              <a:t>개 대상 컬러 영상</a:t>
            </a:r>
            <a:endParaRPr kumimoji="1" lang="en-US" altLang="ko-KR" sz="2000"/>
          </a:p>
          <a:p>
            <a:r>
              <a:rPr kumimoji="1" lang="ko-KR" altLang="en-US" sz="2000"/>
              <a:t>가로 </a:t>
            </a:r>
            <a:r>
              <a:rPr kumimoji="1" lang="en-US" altLang="ko-KR" sz="2000"/>
              <a:t>32,</a:t>
            </a:r>
            <a:r>
              <a:rPr kumimoji="1" lang="ko-KR" altLang="en-US" sz="2000"/>
              <a:t> 세로 </a:t>
            </a:r>
            <a:r>
              <a:rPr kumimoji="1" lang="en-US" altLang="ko-KR" sz="2000"/>
              <a:t>32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CIFAR10 </a:t>
            </a:r>
            <a:r>
              <a:rPr kumimoji="1" lang="ko-KR" altLang="en-US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944" y="2102940"/>
            <a:ext cx="5462182" cy="454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8891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1024</a:t>
            </a:r>
            <a:r>
              <a:rPr kumimoji="1" lang="ko-KR" altLang="en-US" sz="2000"/>
              <a:t>개</a:t>
            </a:r>
            <a:r>
              <a:rPr kumimoji="1" lang="en-US" altLang="ko-KR" sz="2000"/>
              <a:t>(=32*32)</a:t>
            </a:r>
            <a:r>
              <a:rPr kumimoji="1" lang="ko-KR" altLang="en-US" sz="2000"/>
              <a:t> 입력</a:t>
            </a:r>
            <a:endParaRPr kumimoji="1" lang="en-US" altLang="ko-KR" sz="2000"/>
          </a:p>
          <a:p>
            <a:r>
              <a:rPr kumimoji="1" lang="en-US" altLang="ko-KR" sz="2000"/>
              <a:t>10</a:t>
            </a:r>
            <a:r>
              <a:rPr kumimoji="1" lang="ko-KR" altLang="en-US" sz="2000"/>
              <a:t>개 카테고리</a:t>
            </a:r>
            <a:r>
              <a:rPr kumimoji="1" lang="en-US" altLang="ko-KR" sz="2000"/>
              <a:t>,</a:t>
            </a:r>
            <a:r>
              <a:rPr kumimoji="1" lang="ko-KR" altLang="en-US" sz="2000"/>
              <a:t> </a:t>
            </a:r>
            <a:r>
              <a:rPr kumimoji="1" lang="en-US" altLang="ko-KR" sz="2000"/>
              <a:t>10</a:t>
            </a:r>
            <a:r>
              <a:rPr kumimoji="1" lang="ko-KR" altLang="en-US" sz="2000"/>
              <a:t>개 출력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CIFAR10 </a:t>
            </a:r>
            <a:r>
              <a:rPr kumimoji="1" lang="ko-KR" altLang="en-US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78" y="2962333"/>
            <a:ext cx="5669643" cy="31207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654" y="3739264"/>
            <a:ext cx="1955800" cy="1739900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3860800" y="5833533"/>
            <a:ext cx="185754" cy="24955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kumimoji="1" lang="ko-KR" altLang="en-US" sz="900"/>
          </a:p>
        </p:txBody>
      </p:sp>
      <p:sp>
        <p:nvSpPr>
          <p:cNvPr id="8" name="텍스트 상자 7"/>
          <p:cNvSpPr txBox="1"/>
          <p:nvPr/>
        </p:nvSpPr>
        <p:spPr>
          <a:xfrm>
            <a:off x="3788419" y="5842894"/>
            <a:ext cx="4146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/>
              <a:t>1024</a:t>
            </a:r>
            <a:endParaRPr kumimoji="1"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114133764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99299605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대상을 미리 정해진 클래스</a:t>
            </a:r>
            <a:r>
              <a:rPr kumimoji="1" lang="en-US" altLang="ko-KR"/>
              <a:t>(class)</a:t>
            </a:r>
            <a:r>
              <a:rPr kumimoji="1" lang="ko-KR" altLang="en-US"/>
              <a:t>로 분류하는 작업</a:t>
            </a:r>
            <a:endParaRPr kumimoji="1" lang="en-US" altLang="ko-KR"/>
          </a:p>
          <a:p>
            <a:r>
              <a:rPr kumimoji="1" lang="ko-KR" altLang="en-US"/>
              <a:t>영상의 경우 해당 영상이 무엇인지 인식하는 작업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</a:t>
            </a:r>
            <a:r>
              <a:rPr kumimoji="1" lang="en-US" altLang="ko-KR"/>
              <a:t>(Classification)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4CD0B2-887F-BF43-A48E-559AD21C3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024" y="3193696"/>
            <a:ext cx="2954782" cy="23296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7FE19E-36C3-C14E-BAA5-859C2B5DA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87" y="3527662"/>
            <a:ext cx="3519463" cy="1834530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811355" y="5765927"/>
            <a:ext cx="3243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>
                <a:ea typeface="나눔고딕" panose="020D0604000000000000"/>
              </a:rPr>
              <a:t>https://www.pyimagesearch.com/pyimagesearch-gurus/?src=post-deep-learning-libs</a:t>
            </a:r>
            <a:endParaRPr kumimoji="1" lang="ko-KR" altLang="en-US" sz="1000">
              <a:ea typeface="나눔고딕" panose="020D060400000000000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63A03122-D3AD-7E42-93ED-047D4821AB84}"/>
              </a:ext>
            </a:extLst>
          </p:cNvPr>
          <p:cNvSpPr txBox="1"/>
          <p:nvPr/>
        </p:nvSpPr>
        <p:spPr>
          <a:xfrm>
            <a:off x="1151985" y="5765927"/>
            <a:ext cx="3463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/>
              <a:t>https://</a:t>
            </a:r>
            <a:r>
              <a:rPr kumimoji="1" lang="en" altLang="ko-KR" sz="1000" err="1"/>
              <a:t>www.mathworks.com</a:t>
            </a:r>
            <a:r>
              <a:rPr kumimoji="1" lang="en" altLang="ko-KR" sz="1000"/>
              <a:t>/solutions/deep-learning/convolutional-neural-</a:t>
            </a:r>
            <a:r>
              <a:rPr kumimoji="1" lang="en" altLang="ko-KR" sz="1000" err="1"/>
              <a:t>network.html</a:t>
            </a:r>
            <a:endParaRPr kumimoji="1"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44332470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일반적인 사물의 영상의 데이터셋</a:t>
            </a:r>
            <a:endParaRPr kumimoji="1" lang="en-US" altLang="ko-KR"/>
          </a:p>
          <a:p>
            <a:r>
              <a:rPr kumimoji="1" lang="en-US" altLang="ko-KR"/>
              <a:t>1000</a:t>
            </a:r>
            <a:r>
              <a:rPr kumimoji="1" lang="ko-KR" altLang="en-US"/>
              <a:t>개의 클래스</a:t>
            </a:r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ImageNet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939" y="3134392"/>
            <a:ext cx="1866405" cy="27501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096" y="3113404"/>
            <a:ext cx="1861397" cy="2792096"/>
          </a:xfrm>
          <a:prstGeom prst="rect">
            <a:avLst/>
          </a:prstGeom>
        </p:spPr>
      </p:pic>
      <p:sp>
        <p:nvSpPr>
          <p:cNvPr id="9" name="TextBox 14">
            <a:extLst>
              <a:ext uri="{FF2B5EF4-FFF2-40B4-BE49-F238E27FC236}">
                <a16:creationId xmlns:a16="http://schemas.microsoft.com/office/drawing/2014/main" id="{63A03122-D3AD-7E42-93ED-047D4821AB84}"/>
              </a:ext>
            </a:extLst>
          </p:cNvPr>
          <p:cNvSpPr txBox="1"/>
          <p:nvPr/>
        </p:nvSpPr>
        <p:spPr>
          <a:xfrm>
            <a:off x="3907059" y="6116891"/>
            <a:ext cx="3463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4"/>
              </a:rPr>
              <a:t>http://image-net.org</a:t>
            </a:r>
            <a:endParaRPr kumimoji="1"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894922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>
            <a:extLst>
              <a:ext uri="{FF2B5EF4-FFF2-40B4-BE49-F238E27FC236}">
                <a16:creationId xmlns:a16="http://schemas.microsoft.com/office/drawing/2014/main" id="{FD7AB6BE-61F4-44B9-8C35-50D524A2EC55}"/>
              </a:ext>
            </a:extLst>
          </p:cNvPr>
          <p:cNvGrpSpPr/>
          <p:nvPr/>
        </p:nvGrpSpPr>
        <p:grpSpPr>
          <a:xfrm>
            <a:off x="575865" y="3738030"/>
            <a:ext cx="6125964" cy="1141873"/>
            <a:chOff x="1153401" y="4317177"/>
            <a:chExt cx="8167952" cy="1522497"/>
          </a:xfrm>
        </p:grpSpPr>
        <p:pic>
          <p:nvPicPr>
            <p:cNvPr id="70" name="Picture 2" descr="사과다이어트, 사과팩,">
              <a:extLst>
                <a:ext uri="{FF2B5EF4-FFF2-40B4-BE49-F238E27FC236}">
                  <a16:creationId xmlns:a16="http://schemas.microsoft.com/office/drawing/2014/main" id="{5F60DE1A-AB60-499E-9113-C11D7123AF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1153401" y="5006639"/>
              <a:ext cx="684124" cy="54360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" descr="사과다이어트, 사과팩,">
              <a:extLst>
                <a:ext uri="{FF2B5EF4-FFF2-40B4-BE49-F238E27FC236}">
                  <a16:creationId xmlns:a16="http://schemas.microsoft.com/office/drawing/2014/main" id="{F802F381-1547-43AB-A414-289F6E5BA7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7969205" y="4472195"/>
              <a:ext cx="1352148" cy="107442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" descr="사과다이어트, 사과팩,">
              <a:extLst>
                <a:ext uri="{FF2B5EF4-FFF2-40B4-BE49-F238E27FC236}">
                  <a16:creationId xmlns:a16="http://schemas.microsoft.com/office/drawing/2014/main" id="{E175C5D1-33F3-48A5-ACC8-DEB82F191A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938998" y="4861831"/>
              <a:ext cx="1026992" cy="8160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사과다이어트, 사과팩,">
              <a:extLst>
                <a:ext uri="{FF2B5EF4-FFF2-40B4-BE49-F238E27FC236}">
                  <a16:creationId xmlns:a16="http://schemas.microsoft.com/office/drawing/2014/main" id="{C9B5B2EC-719C-4EA6-929C-EDEE61F181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438086" y="5067480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사과다이어트, 사과팩,">
              <a:extLst>
                <a:ext uri="{FF2B5EF4-FFF2-40B4-BE49-F238E27FC236}">
                  <a16:creationId xmlns:a16="http://schemas.microsoft.com/office/drawing/2014/main" id="{5E77CD88-C71E-49A5-9C09-03E6944047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273861" y="4317177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" descr="사과다이어트, 사과팩,">
              <a:extLst>
                <a:ext uri="{FF2B5EF4-FFF2-40B4-BE49-F238E27FC236}">
                  <a16:creationId xmlns:a16="http://schemas.microsoft.com/office/drawing/2014/main" id="{502D0057-C650-4191-BA84-211FBF52F9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3516697" y="5268538"/>
              <a:ext cx="718766" cy="57113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2" descr="사과다이어트, 사과팩,">
              <a:extLst>
                <a:ext uri="{FF2B5EF4-FFF2-40B4-BE49-F238E27FC236}">
                  <a16:creationId xmlns:a16="http://schemas.microsoft.com/office/drawing/2014/main" id="{13949F33-E0E3-4724-B057-86C5B2C7EB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985355" y="4332417"/>
              <a:ext cx="1108548" cy="88085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2" descr="사과다이어트, 사과팩,">
              <a:extLst>
                <a:ext uri="{FF2B5EF4-FFF2-40B4-BE49-F238E27FC236}">
                  <a16:creationId xmlns:a16="http://schemas.microsoft.com/office/drawing/2014/main" id="{F7EFE0EC-D78A-4942-A989-0264D9174A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2911602" y="4495451"/>
              <a:ext cx="608860" cy="48380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제목 6">
            <a:extLst>
              <a:ext uri="{FF2B5EF4-FFF2-40B4-BE49-F238E27FC236}">
                <a16:creationId xmlns:a16="http://schemas.microsoft.com/office/drawing/2014/main" id="{282E2B12-0573-40FE-8921-052E8D2E3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  <a:endParaRPr lang="ko-KR" altLang="en-US" dirty="0"/>
          </a:p>
        </p:txBody>
      </p:sp>
      <p:cxnSp>
        <p:nvCxnSpPr>
          <p:cNvPr id="8" name="Shape 140">
            <a:extLst>
              <a:ext uri="{FF2B5EF4-FFF2-40B4-BE49-F238E27FC236}">
                <a16:creationId xmlns:a16="http://schemas.microsoft.com/office/drawing/2014/main" id="{15E11C71-6280-4786-8352-F2C936FE1BB5}"/>
              </a:ext>
            </a:extLst>
          </p:cNvPr>
          <p:cNvCxnSpPr>
            <a:cxnSpLocks/>
          </p:cNvCxnSpPr>
          <p:nvPr/>
        </p:nvCxnSpPr>
        <p:spPr>
          <a:xfrm rot="10800000" flipH="1">
            <a:off x="494681" y="5044401"/>
            <a:ext cx="8073000" cy="607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41">
            <a:extLst>
              <a:ext uri="{FF2B5EF4-FFF2-40B4-BE49-F238E27FC236}">
                <a16:creationId xmlns:a16="http://schemas.microsoft.com/office/drawing/2014/main" id="{857FF34D-C471-40DC-844F-5505BA0F2C16}"/>
              </a:ext>
            </a:extLst>
          </p:cNvPr>
          <p:cNvSpPr txBox="1"/>
          <p:nvPr/>
        </p:nvSpPr>
        <p:spPr>
          <a:xfrm>
            <a:off x="8007206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 err="1"/>
              <a:t>크다</a:t>
            </a:r>
            <a:endParaRPr lang="en" sz="1350" dirty="0"/>
          </a:p>
        </p:txBody>
      </p:sp>
      <p:sp>
        <p:nvSpPr>
          <p:cNvPr id="10" name="Shape 142">
            <a:extLst>
              <a:ext uri="{FF2B5EF4-FFF2-40B4-BE49-F238E27FC236}">
                <a16:creationId xmlns:a16="http://schemas.microsoft.com/office/drawing/2014/main" id="{5C050724-7AC9-48E9-8BBE-923BE9F22D63}"/>
              </a:ext>
            </a:extLst>
          </p:cNvPr>
          <p:cNvSpPr txBox="1"/>
          <p:nvPr/>
        </p:nvSpPr>
        <p:spPr>
          <a:xfrm>
            <a:off x="592420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작다</a:t>
            </a:r>
          </a:p>
        </p:txBody>
      </p:sp>
      <p:grpSp>
        <p:nvGrpSpPr>
          <p:cNvPr id="12" name="Shape 144">
            <a:extLst>
              <a:ext uri="{FF2B5EF4-FFF2-40B4-BE49-F238E27FC236}">
                <a16:creationId xmlns:a16="http://schemas.microsoft.com/office/drawing/2014/main" id="{CDBFE48B-8AC2-45AC-AE30-235AFDD09A56}"/>
              </a:ext>
            </a:extLst>
          </p:cNvPr>
          <p:cNvGrpSpPr/>
          <p:nvPr/>
        </p:nvGrpSpPr>
        <p:grpSpPr>
          <a:xfrm>
            <a:off x="3597535" y="2144559"/>
            <a:ext cx="560475" cy="2882663"/>
            <a:chOff x="3194512" y="2813675"/>
            <a:chExt cx="747300" cy="1636596"/>
          </a:xfrm>
        </p:grpSpPr>
        <p:cxnSp>
          <p:nvCxnSpPr>
            <p:cNvPr id="13" name="Shape 145">
              <a:extLst>
                <a:ext uri="{FF2B5EF4-FFF2-40B4-BE49-F238E27FC236}">
                  <a16:creationId xmlns:a16="http://schemas.microsoft.com/office/drawing/2014/main" id="{DC91E0A6-C5EC-459C-89DC-1727BECC5CD6}"/>
                </a:ext>
              </a:extLst>
            </p:cNvPr>
            <p:cNvCxnSpPr/>
            <p:nvPr/>
          </p:nvCxnSpPr>
          <p:spPr>
            <a:xfrm flipH="1">
              <a:off x="3565612" y="3024682"/>
              <a:ext cx="5100" cy="1425589"/>
            </a:xfrm>
            <a:prstGeom prst="straightConnector1">
              <a:avLst/>
            </a:prstGeom>
            <a:noFill/>
            <a:ln w="7620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4" name="Shape 146">
              <a:extLst>
                <a:ext uri="{FF2B5EF4-FFF2-40B4-BE49-F238E27FC236}">
                  <a16:creationId xmlns:a16="http://schemas.microsoft.com/office/drawing/2014/main" id="{9F9325D1-F2F4-44ED-82E3-73880B53BB9D}"/>
                </a:ext>
              </a:extLst>
            </p:cNvPr>
            <p:cNvSpPr txBox="1"/>
            <p:nvPr/>
          </p:nvSpPr>
          <p:spPr>
            <a:xfrm>
              <a:off x="3194512" y="2813675"/>
              <a:ext cx="747300" cy="183679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algn="ctr"/>
              <a:r>
                <a:rPr lang="en" sz="1350" dirty="0"/>
                <a:t>기준</a:t>
              </a:r>
            </a:p>
          </p:txBody>
        </p:sp>
      </p:grpSp>
      <p:sp>
        <p:nvSpPr>
          <p:cNvPr id="69" name="Shape 147">
            <a:extLst>
              <a:ext uri="{FF2B5EF4-FFF2-40B4-BE49-F238E27FC236}">
                <a16:creationId xmlns:a16="http://schemas.microsoft.com/office/drawing/2014/main" id="{BB2ADCF3-226A-4A4F-A222-A2CECB760DB5}"/>
              </a:ext>
            </a:extLst>
          </p:cNvPr>
          <p:cNvSpPr txBox="1"/>
          <p:nvPr/>
        </p:nvSpPr>
        <p:spPr>
          <a:xfrm>
            <a:off x="4195073" y="4685123"/>
            <a:ext cx="777947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1171554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입력은 영상 데이터 자체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 노드의 수는 영상 데이터의 값 갯수와 같다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 </a:t>
            </a:r>
            <a:r>
              <a:rPr kumimoji="1" lang="en-US" altLang="ko-KR"/>
              <a:t>DNN</a:t>
            </a:r>
            <a:r>
              <a:rPr kumimoji="1" lang="ko-KR" altLang="en-US"/>
              <a:t>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https://www.slideshare.net/leeseungeun/cnn-vgg-72164295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2564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클래스의 갯수 만큼의 출력 노드</a:t>
            </a:r>
            <a:endParaRPr kumimoji="1" lang="en-US" altLang="ko-KR"/>
          </a:p>
          <a:p>
            <a:r>
              <a:rPr kumimoji="1" lang="ko-KR" altLang="en-US"/>
              <a:t>출력된 값은 </a:t>
            </a:r>
            <a:r>
              <a:rPr kumimoji="1" lang="en-US" altLang="ko-KR"/>
              <a:t>0</a:t>
            </a:r>
            <a:r>
              <a:rPr kumimoji="1" lang="ko-KR" altLang="en-US"/>
              <a:t>에서 </a:t>
            </a:r>
            <a:r>
              <a:rPr kumimoji="1" lang="en-US" altLang="ko-KR"/>
              <a:t>1</a:t>
            </a:r>
            <a:r>
              <a:rPr kumimoji="1" lang="ko-KR" altLang="en-US"/>
              <a:t>사이의 값을 가진다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가장 큰 값을 갖는 노드에 해당하는 클래스로 분류된다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 </a:t>
            </a:r>
            <a:r>
              <a:rPr kumimoji="1" lang="en-US" altLang="ko-KR"/>
              <a:t>DNN</a:t>
            </a:r>
            <a:r>
              <a:rPr kumimoji="1" lang="ko-KR" altLang="en-US"/>
              <a:t>의 출력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https://www.slideshare.net/leeseungeun/cnn-vgg-72164295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5496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완숙된 상태</a:t>
            </a:r>
            <a:endParaRPr kumimoji="1" lang="en-US" altLang="ko-KR"/>
          </a:p>
          <a:p>
            <a:r>
              <a:rPr kumimoji="1" lang="en-US" altLang="ko-KR"/>
              <a:t>Keras</a:t>
            </a:r>
            <a:r>
              <a:rPr kumimoji="1" lang="ko-KR" altLang="en-US"/>
              <a:t>를 설치하면 </a:t>
            </a:r>
            <a:r>
              <a:rPr kumimoji="1" lang="en-US" altLang="ko-KR"/>
              <a:t>VGG</a:t>
            </a:r>
            <a:r>
              <a:rPr kumimoji="1" lang="ko-KR" altLang="en-US"/>
              <a:t>나 </a:t>
            </a:r>
            <a:r>
              <a:rPr kumimoji="1" lang="en-US" altLang="ko-KR"/>
              <a:t>ResNet</a:t>
            </a:r>
            <a:r>
              <a:rPr kumimoji="1" lang="ko-KR" altLang="en-US"/>
              <a:t>이 </a:t>
            </a:r>
            <a:r>
              <a:rPr kumimoji="1" lang="en-US" altLang="ko-KR"/>
              <a:t>default</a:t>
            </a:r>
            <a:r>
              <a:rPr kumimoji="1" lang="ko-KR" altLang="en-US"/>
              <a:t>로 포함되어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그냥 가져다 사용하면 되는 수준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분류 현황</a:t>
            </a:r>
          </a:p>
        </p:txBody>
      </p:sp>
    </p:spTree>
    <p:extLst>
      <p:ext uri="{BB962C8B-B14F-4D97-AF65-F5344CB8AC3E}">
        <p14:creationId xmlns:p14="http://schemas.microsoft.com/office/powerpoint/2010/main" val="89218638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ImageNet</a:t>
            </a:r>
            <a:r>
              <a:rPr kumimoji="1" lang="ko-KR" altLang="en-US"/>
              <a:t> 데이터셋을 가지고 겨루는 대회</a:t>
            </a:r>
            <a:endParaRPr kumimoji="1" lang="en-US" altLang="ko-KR"/>
          </a:p>
          <a:p>
            <a:r>
              <a:rPr kumimoji="1" lang="en-US" altLang="ko-KR"/>
              <a:t>ImageNet Large Scale Visual Recognition Competition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ILSVRC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550" y="3025712"/>
            <a:ext cx="5106389" cy="355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8262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ILSVRC</a:t>
            </a:r>
            <a:r>
              <a:rPr kumimoji="1" lang="ko-KR" altLang="en-US"/>
              <a:t>에서 우승한 </a:t>
            </a:r>
            <a:r>
              <a:rPr kumimoji="1" lang="en-US" altLang="ko-KR"/>
              <a:t>VGG, ResNet</a:t>
            </a:r>
            <a:r>
              <a:rPr kumimoji="1" lang="ko-KR" altLang="en-US"/>
              <a:t> 등의 모델이 공개되어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구조 뿐 아니라 학습된 모델도 공개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가져다 사용할 수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공개된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313952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분류 실행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2753517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2014</a:t>
            </a:r>
            <a:r>
              <a:rPr kumimoji="1" lang="ko-KR" altLang="en-US"/>
              <a:t>년에 </a:t>
            </a:r>
            <a:r>
              <a:rPr kumimoji="1" lang="en-US" altLang="ko-KR"/>
              <a:t>ILSVRC</a:t>
            </a:r>
            <a:r>
              <a:rPr kumimoji="1" lang="ko-KR" altLang="en-US"/>
              <a:t>에서 </a:t>
            </a:r>
            <a:r>
              <a:rPr kumimoji="1" lang="en-US" altLang="ko-KR"/>
              <a:t>2</a:t>
            </a:r>
            <a:r>
              <a:rPr kumimoji="1" lang="ko-KR" altLang="en-US"/>
              <a:t>등한 모델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en-US" altLang="ko-KR"/>
              <a:t>convolution layer</a:t>
            </a:r>
            <a:r>
              <a:rPr kumimoji="1" lang="ko-KR" altLang="en-US"/>
              <a:t>와 </a:t>
            </a:r>
            <a:r>
              <a:rPr kumimoji="1" lang="en-US" altLang="ko-KR"/>
              <a:t>max pooling layer</a:t>
            </a:r>
            <a:r>
              <a:rPr kumimoji="1" lang="ko-KR" altLang="en-US"/>
              <a:t>가 있는 일반 </a:t>
            </a:r>
            <a:r>
              <a:rPr kumimoji="1" lang="en-US" altLang="ko-KR"/>
              <a:t>CNN</a:t>
            </a:r>
          </a:p>
          <a:p>
            <a:r>
              <a:rPr kumimoji="1" lang="en-US" altLang="ko-KR"/>
              <a:t>21</a:t>
            </a:r>
            <a:r>
              <a:rPr kumimoji="1" lang="ko-KR" altLang="en-US"/>
              <a:t>개의 </a:t>
            </a:r>
            <a:r>
              <a:rPr kumimoji="1" lang="en-US" altLang="ko-KR"/>
              <a:t>layer</a:t>
            </a:r>
            <a:r>
              <a:rPr kumimoji="1" lang="ko-KR" altLang="en-US"/>
              <a:t>를 갖는다</a:t>
            </a:r>
            <a:r>
              <a:rPr kumimoji="1" lang="en-US" altLang="ko-KR"/>
              <a:t>.</a:t>
            </a:r>
            <a:r>
              <a:rPr kumimoji="1" lang="ko-KR" altLang="en-US"/>
              <a:t> 학습 대상 </a:t>
            </a:r>
            <a:r>
              <a:rPr kumimoji="1" lang="en-US" altLang="ko-KR"/>
              <a:t>weight</a:t>
            </a:r>
            <a:r>
              <a:rPr kumimoji="1" lang="ko-KR" altLang="en-US"/>
              <a:t>는대략 </a:t>
            </a:r>
            <a:r>
              <a:rPr kumimoji="1" lang="en-US" altLang="ko-KR"/>
              <a:t>1</a:t>
            </a:r>
            <a:r>
              <a:rPr kumimoji="1" lang="ko-KR" altLang="en-US"/>
              <a:t>억 </a:t>
            </a:r>
            <a:r>
              <a:rPr kumimoji="1" lang="en-US" altLang="ko-KR"/>
              <a:t>4</a:t>
            </a:r>
            <a:r>
              <a:rPr kumimoji="1" lang="ko-KR" altLang="en-US"/>
              <a:t>천만개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모델 파일 크기는 약 </a:t>
            </a:r>
            <a:r>
              <a:rPr kumimoji="1" lang="en-US" altLang="ko-KR"/>
              <a:t>500M</a:t>
            </a:r>
          </a:p>
          <a:p>
            <a:endParaRPr kumimoji="1" lang="en-US" altLang="ko-KR"/>
          </a:p>
          <a:p>
            <a:r>
              <a:rPr kumimoji="1" lang="en-US" altLang="ko-KR"/>
              <a:t>pooling </a:t>
            </a:r>
            <a:r>
              <a:rPr kumimoji="1" lang="ko-KR" altLang="en-US"/>
              <a:t>레이어를 제외하고 모두 </a:t>
            </a:r>
            <a:r>
              <a:rPr kumimoji="1" lang="en-US" altLang="ko-KR"/>
              <a:t>16</a:t>
            </a:r>
            <a:r>
              <a:rPr kumimoji="1" lang="ko-KR" altLang="en-US"/>
              <a:t>개의 레이어가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 16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222962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VGG16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185" y="2102940"/>
            <a:ext cx="4487627" cy="25487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108" y="4877775"/>
            <a:ext cx="5735782" cy="160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3012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VGG16 </a:t>
            </a:r>
            <a:r>
              <a:rPr kumimoji="1" lang="ko-KR" altLang="en-US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https://www.youtube.com/watch?v=RNnKtNrsrmg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1770468"/>
            <a:ext cx="81915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1017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전이 학습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1827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대학원 </a:t>
            </a:r>
            <a:r>
              <a:rPr kumimoji="1" lang="en-US" altLang="ko-KR" dirty="0"/>
              <a:t>AI,</a:t>
            </a:r>
            <a:r>
              <a:rPr kumimoji="1" lang="ko-KR" altLang="en-US" dirty="0"/>
              <a:t> 신경망 전공</a:t>
            </a:r>
            <a:endParaRPr kumimoji="1" lang="en-US" altLang="ko-KR" dirty="0"/>
          </a:p>
          <a:p>
            <a:r>
              <a:rPr kumimoji="1" lang="en-US" altLang="ko-KR" dirty="0"/>
              <a:t>15</a:t>
            </a:r>
            <a:r>
              <a:rPr kumimoji="1" lang="ko-KR" altLang="en-US" dirty="0"/>
              <a:t>년간 백엔드 </a:t>
            </a:r>
            <a:r>
              <a:rPr kumimoji="1" lang="en-US" altLang="ko-KR" dirty="0"/>
              <a:t>SW </a:t>
            </a:r>
            <a:r>
              <a:rPr kumimoji="1" lang="ko-KR" altLang="en-US" dirty="0"/>
              <a:t>개발</a:t>
            </a:r>
            <a:endParaRPr kumimoji="1" lang="en-US" altLang="ko-KR" dirty="0"/>
          </a:p>
          <a:p>
            <a:r>
              <a:rPr kumimoji="1" lang="ko-KR" altLang="en-US" dirty="0"/>
              <a:t>최근 </a:t>
            </a:r>
            <a:r>
              <a:rPr kumimoji="1" lang="en-US" altLang="ko-KR" dirty="0"/>
              <a:t>3</a:t>
            </a:r>
            <a:r>
              <a:rPr kumimoji="1" lang="ko-KR" altLang="en-US" dirty="0"/>
              <a:t>년간 딥러닝 실무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현재 딥러닝 구축 컨설팅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임도형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0314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>
            <a:extLst>
              <a:ext uri="{FF2B5EF4-FFF2-40B4-BE49-F238E27FC236}">
                <a16:creationId xmlns:a16="http://schemas.microsoft.com/office/drawing/2014/main" id="{F43A51CB-6A1F-4318-850A-8B40DFE1DF0C}"/>
              </a:ext>
            </a:extLst>
          </p:cNvPr>
          <p:cNvGrpSpPr/>
          <p:nvPr/>
        </p:nvGrpSpPr>
        <p:grpSpPr>
          <a:xfrm>
            <a:off x="575865" y="3738030"/>
            <a:ext cx="6125964" cy="1141873"/>
            <a:chOff x="1153401" y="4317177"/>
            <a:chExt cx="8167952" cy="1522497"/>
          </a:xfrm>
        </p:grpSpPr>
        <p:pic>
          <p:nvPicPr>
            <p:cNvPr id="70" name="Picture 2" descr="사과다이어트, 사과팩,">
              <a:extLst>
                <a:ext uri="{FF2B5EF4-FFF2-40B4-BE49-F238E27FC236}">
                  <a16:creationId xmlns:a16="http://schemas.microsoft.com/office/drawing/2014/main" id="{D97D1DC1-8BEE-4933-9BB5-2CA1274622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1153401" y="5006639"/>
              <a:ext cx="684124" cy="54360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" descr="사과다이어트, 사과팩,">
              <a:extLst>
                <a:ext uri="{FF2B5EF4-FFF2-40B4-BE49-F238E27FC236}">
                  <a16:creationId xmlns:a16="http://schemas.microsoft.com/office/drawing/2014/main" id="{31C8DA1B-BA06-4F2F-8723-DF2178AEC5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7969205" y="4472195"/>
              <a:ext cx="1352148" cy="107442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" descr="사과다이어트, 사과팩,">
              <a:extLst>
                <a:ext uri="{FF2B5EF4-FFF2-40B4-BE49-F238E27FC236}">
                  <a16:creationId xmlns:a16="http://schemas.microsoft.com/office/drawing/2014/main" id="{9E9B5EB9-DF31-4151-8C12-AABCEA62A6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938998" y="4861831"/>
              <a:ext cx="1026992" cy="8160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사과다이어트, 사과팩,">
              <a:extLst>
                <a:ext uri="{FF2B5EF4-FFF2-40B4-BE49-F238E27FC236}">
                  <a16:creationId xmlns:a16="http://schemas.microsoft.com/office/drawing/2014/main" id="{99465FF0-95B7-4438-A896-7E5BAB7900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438086" y="5067480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사과다이어트, 사과팩,">
              <a:extLst>
                <a:ext uri="{FF2B5EF4-FFF2-40B4-BE49-F238E27FC236}">
                  <a16:creationId xmlns:a16="http://schemas.microsoft.com/office/drawing/2014/main" id="{ED33FBFB-A267-47C8-8017-E8695EB122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273861" y="4317177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" descr="사과다이어트, 사과팩,">
              <a:extLst>
                <a:ext uri="{FF2B5EF4-FFF2-40B4-BE49-F238E27FC236}">
                  <a16:creationId xmlns:a16="http://schemas.microsoft.com/office/drawing/2014/main" id="{1C7498A9-3ECC-46A2-84CA-70E72147B1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3516697" y="5268538"/>
              <a:ext cx="718766" cy="57113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2" descr="사과다이어트, 사과팩,">
              <a:extLst>
                <a:ext uri="{FF2B5EF4-FFF2-40B4-BE49-F238E27FC236}">
                  <a16:creationId xmlns:a16="http://schemas.microsoft.com/office/drawing/2014/main" id="{E226070E-176B-4AA8-8000-62719FCB43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985355" y="4332417"/>
              <a:ext cx="1108548" cy="88085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2" descr="사과다이어트, 사과팩,">
              <a:extLst>
                <a:ext uri="{FF2B5EF4-FFF2-40B4-BE49-F238E27FC236}">
                  <a16:creationId xmlns:a16="http://schemas.microsoft.com/office/drawing/2014/main" id="{FD48A945-4EFA-4656-BF2E-AE2024AF76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2911602" y="4495451"/>
              <a:ext cx="608860" cy="48380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제목 6">
            <a:extLst>
              <a:ext uri="{FF2B5EF4-FFF2-40B4-BE49-F238E27FC236}">
                <a16:creationId xmlns:a16="http://schemas.microsoft.com/office/drawing/2014/main" id="{282E2B12-0573-40FE-8921-052E8D2E3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  <a:endParaRPr lang="ko-KR" altLang="en-US" dirty="0"/>
          </a:p>
        </p:txBody>
      </p:sp>
      <p:cxnSp>
        <p:nvCxnSpPr>
          <p:cNvPr id="8" name="Shape 140">
            <a:extLst>
              <a:ext uri="{FF2B5EF4-FFF2-40B4-BE49-F238E27FC236}">
                <a16:creationId xmlns:a16="http://schemas.microsoft.com/office/drawing/2014/main" id="{15E11C71-6280-4786-8352-F2C936FE1BB5}"/>
              </a:ext>
            </a:extLst>
          </p:cNvPr>
          <p:cNvCxnSpPr>
            <a:cxnSpLocks/>
          </p:cNvCxnSpPr>
          <p:nvPr/>
        </p:nvCxnSpPr>
        <p:spPr>
          <a:xfrm rot="10800000" flipH="1">
            <a:off x="494681" y="5044401"/>
            <a:ext cx="8073000" cy="607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41">
            <a:extLst>
              <a:ext uri="{FF2B5EF4-FFF2-40B4-BE49-F238E27FC236}">
                <a16:creationId xmlns:a16="http://schemas.microsoft.com/office/drawing/2014/main" id="{857FF34D-C471-40DC-844F-5505BA0F2C16}"/>
              </a:ext>
            </a:extLst>
          </p:cNvPr>
          <p:cNvSpPr txBox="1"/>
          <p:nvPr/>
        </p:nvSpPr>
        <p:spPr>
          <a:xfrm>
            <a:off x="8007206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 err="1"/>
              <a:t>크다</a:t>
            </a:r>
            <a:endParaRPr lang="en" sz="1350" dirty="0"/>
          </a:p>
        </p:txBody>
      </p:sp>
      <p:sp>
        <p:nvSpPr>
          <p:cNvPr id="10" name="Shape 142">
            <a:extLst>
              <a:ext uri="{FF2B5EF4-FFF2-40B4-BE49-F238E27FC236}">
                <a16:creationId xmlns:a16="http://schemas.microsoft.com/office/drawing/2014/main" id="{5C050724-7AC9-48E9-8BBE-923BE9F22D63}"/>
              </a:ext>
            </a:extLst>
          </p:cNvPr>
          <p:cNvSpPr txBox="1"/>
          <p:nvPr/>
        </p:nvSpPr>
        <p:spPr>
          <a:xfrm>
            <a:off x="592420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작다</a:t>
            </a:r>
          </a:p>
        </p:txBody>
      </p:sp>
      <p:grpSp>
        <p:nvGrpSpPr>
          <p:cNvPr id="12" name="Shape 144">
            <a:extLst>
              <a:ext uri="{FF2B5EF4-FFF2-40B4-BE49-F238E27FC236}">
                <a16:creationId xmlns:a16="http://schemas.microsoft.com/office/drawing/2014/main" id="{CDBFE48B-8AC2-45AC-AE30-235AFDD09A56}"/>
              </a:ext>
            </a:extLst>
          </p:cNvPr>
          <p:cNvGrpSpPr/>
          <p:nvPr/>
        </p:nvGrpSpPr>
        <p:grpSpPr>
          <a:xfrm>
            <a:off x="3367992" y="2144559"/>
            <a:ext cx="560475" cy="2882663"/>
            <a:chOff x="3194512" y="2813675"/>
            <a:chExt cx="747300" cy="1636596"/>
          </a:xfrm>
        </p:grpSpPr>
        <p:cxnSp>
          <p:nvCxnSpPr>
            <p:cNvPr id="13" name="Shape 145">
              <a:extLst>
                <a:ext uri="{FF2B5EF4-FFF2-40B4-BE49-F238E27FC236}">
                  <a16:creationId xmlns:a16="http://schemas.microsoft.com/office/drawing/2014/main" id="{DC91E0A6-C5EC-459C-89DC-1727BECC5CD6}"/>
                </a:ext>
              </a:extLst>
            </p:cNvPr>
            <p:cNvCxnSpPr/>
            <p:nvPr/>
          </p:nvCxnSpPr>
          <p:spPr>
            <a:xfrm flipH="1">
              <a:off x="3565612" y="3024682"/>
              <a:ext cx="5100" cy="1425589"/>
            </a:xfrm>
            <a:prstGeom prst="straightConnector1">
              <a:avLst/>
            </a:prstGeom>
            <a:noFill/>
            <a:ln w="7620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4" name="Shape 146">
              <a:extLst>
                <a:ext uri="{FF2B5EF4-FFF2-40B4-BE49-F238E27FC236}">
                  <a16:creationId xmlns:a16="http://schemas.microsoft.com/office/drawing/2014/main" id="{9F9325D1-F2F4-44ED-82E3-73880B53BB9D}"/>
                </a:ext>
              </a:extLst>
            </p:cNvPr>
            <p:cNvSpPr txBox="1"/>
            <p:nvPr/>
          </p:nvSpPr>
          <p:spPr>
            <a:xfrm>
              <a:off x="3194512" y="2813675"/>
              <a:ext cx="747300" cy="183679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algn="ctr"/>
              <a:r>
                <a:rPr lang="en" sz="1350" dirty="0"/>
                <a:t>기준</a:t>
              </a:r>
            </a:p>
          </p:txBody>
        </p:sp>
      </p:grpSp>
      <p:sp>
        <p:nvSpPr>
          <p:cNvPr id="82" name="Shape 147">
            <a:extLst>
              <a:ext uri="{FF2B5EF4-FFF2-40B4-BE49-F238E27FC236}">
                <a16:creationId xmlns:a16="http://schemas.microsoft.com/office/drawing/2014/main" id="{91ACD42C-6A87-45AE-A893-B206A0E0C800}"/>
              </a:ext>
            </a:extLst>
          </p:cNvPr>
          <p:cNvSpPr txBox="1"/>
          <p:nvPr/>
        </p:nvSpPr>
        <p:spPr>
          <a:xfrm>
            <a:off x="4195073" y="4685123"/>
            <a:ext cx="777947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2117109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은 </a:t>
            </a:r>
            <a:r>
              <a:rPr kumimoji="1" lang="en-US" altLang="ko-KR"/>
              <a:t>2</a:t>
            </a:r>
            <a:r>
              <a:rPr kumimoji="1" lang="ko-KR" altLang="en-US"/>
              <a:t>개의 부분으로 구분된다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feature extraction : conv layer + pooling layer</a:t>
            </a:r>
          </a:p>
          <a:p>
            <a:pPr lvl="1"/>
            <a:r>
              <a:rPr kumimoji="1" lang="en-US" altLang="ko-KR"/>
              <a:t>classification : fully connected layer</a:t>
            </a:r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의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7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3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13818836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대부분은 </a:t>
            </a:r>
            <a:r>
              <a:rPr kumimoji="1" lang="en-US" altLang="ko-KR"/>
              <a:t>CNN</a:t>
            </a:r>
            <a:r>
              <a:rPr kumimoji="1" lang="ko-KR" altLang="en-US"/>
              <a:t>을 사용한다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우승했던 만큼 </a:t>
            </a:r>
            <a:r>
              <a:rPr kumimoji="1" lang="en-US" altLang="ko-KR"/>
              <a:t>CNN</a:t>
            </a:r>
            <a:r>
              <a:rPr kumimoji="1" lang="ko-KR" altLang="en-US"/>
              <a:t>의 </a:t>
            </a:r>
            <a:r>
              <a:rPr kumimoji="1" lang="en-US" altLang="ko-KR"/>
              <a:t>2</a:t>
            </a:r>
            <a:r>
              <a:rPr kumimoji="1" lang="ko-KR" altLang="en-US"/>
              <a:t>개 기능이 좋다고 볼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특질 추출기능도 우수하고 분류 기능도 우수하고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우승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867019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보통 실무에서 사용하는 데이터는 </a:t>
            </a:r>
            <a:r>
              <a:rPr kumimoji="1" lang="en-US" altLang="ko-KR"/>
              <a:t>ImageNet</a:t>
            </a:r>
            <a:r>
              <a:rPr kumimoji="1" lang="ko-KR" altLang="en-US"/>
              <a:t>의 클래스와 다르다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이런 이유로 </a:t>
            </a:r>
            <a:r>
              <a:rPr kumimoji="1" lang="en-US" altLang="ko-KR"/>
              <a:t>DNN</a:t>
            </a:r>
            <a:r>
              <a:rPr kumimoji="1" lang="ko-KR" altLang="en-US"/>
              <a:t>의 출력층의 노드 수가 다를 수 밖에 없다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1000</a:t>
            </a:r>
            <a:r>
              <a:rPr kumimoji="1" lang="ko-KR" altLang="en-US"/>
              <a:t>개의 클래스의 분류를 그대로 사용할 수 없다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커스텀 데이타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844395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우승한 모델의 우수한 특질 추출 기능을 재활용 하자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대신 분류 기능은 다시 학습시키자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우승 모델 재활용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분류 부분은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다시 학습시키자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특질 추출 부분을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재활용하자</a:t>
            </a:r>
          </a:p>
        </p:txBody>
      </p:sp>
    </p:spTree>
    <p:extLst>
      <p:ext uri="{BB962C8B-B14F-4D97-AF65-F5344CB8AC3E}">
        <p14:creationId xmlns:p14="http://schemas.microsoft.com/office/powerpoint/2010/main" val="82669995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Transfer Learning</a:t>
            </a:r>
          </a:p>
          <a:p>
            <a:r>
              <a:rPr kumimoji="1" lang="ko-KR" altLang="en-US"/>
              <a:t>학습된 모델을 가져와 다시 학습한다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전이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분류하는 부분만 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학습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특질 추출 부분은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고정</a:t>
            </a:r>
          </a:p>
        </p:txBody>
      </p:sp>
    </p:spTree>
    <p:extLst>
      <p:ext uri="{BB962C8B-B14F-4D97-AF65-F5344CB8AC3E}">
        <p14:creationId xmlns:p14="http://schemas.microsoft.com/office/powerpoint/2010/main" val="11057826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57983" y="3119053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커스텀 데이타 학습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50972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디렉토리 구조가 레이블링을 대신함</a:t>
            </a:r>
            <a:endParaRPr kumimoji="1" lang="en-US" altLang="ko-KR"/>
          </a:p>
          <a:p>
            <a:r>
              <a:rPr kumimoji="1" lang="ko-KR" altLang="en-US"/>
              <a:t>데이터 홈 폴더 밑에 </a:t>
            </a:r>
            <a:r>
              <a:rPr kumimoji="1" lang="en-US" altLang="ko-KR"/>
              <a:t>2</a:t>
            </a:r>
            <a:r>
              <a:rPr kumimoji="1" lang="ko-KR" altLang="en-US"/>
              <a:t>개의 폴더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train, test</a:t>
            </a:r>
          </a:p>
          <a:p>
            <a:r>
              <a:rPr kumimoji="1" lang="en-US" altLang="ko-KR"/>
              <a:t>train</a:t>
            </a:r>
            <a:r>
              <a:rPr kumimoji="1" lang="ko-KR" altLang="en-US"/>
              <a:t>과  </a:t>
            </a:r>
            <a:r>
              <a:rPr kumimoji="1" lang="en-US" altLang="ko-KR"/>
              <a:t>test </a:t>
            </a:r>
            <a:r>
              <a:rPr kumimoji="1" lang="ko-KR" altLang="en-US"/>
              <a:t>밑에 각각의 클래스 이름의 폴더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23" y="3444378"/>
            <a:ext cx="3517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3251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각 클래스에 해당하는 폴더 안에 이미지 파일이 있다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554" y="2809378"/>
            <a:ext cx="41783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6264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데이터는  </a:t>
            </a:r>
            <a:r>
              <a:rPr kumimoji="1" lang="en-US" altLang="ko-KR"/>
              <a:t>224(</a:t>
            </a:r>
            <a:r>
              <a:rPr kumimoji="1" lang="ko-KR" altLang="en-US"/>
              <a:t>가로</a:t>
            </a:r>
            <a:r>
              <a:rPr kumimoji="1" lang="en-US" altLang="ko-KR"/>
              <a:t>)x224(</a:t>
            </a:r>
            <a:r>
              <a:rPr kumimoji="1" lang="ko-KR" altLang="en-US"/>
              <a:t>세로</a:t>
            </a:r>
            <a:r>
              <a:rPr kumimoji="1" lang="en-US" altLang="ko-KR"/>
              <a:t>)x3(RGB)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1000</a:t>
            </a:r>
            <a:r>
              <a:rPr kumimoji="1" lang="ko-KR" altLang="en-US"/>
              <a:t>개</a:t>
            </a:r>
            <a:r>
              <a:rPr kumimoji="1" lang="en-US" altLang="ko-KR"/>
              <a:t>(</a:t>
            </a:r>
            <a:r>
              <a:rPr kumimoji="1" lang="ko-KR" altLang="en-US"/>
              <a:t>클래스 갯수</a:t>
            </a:r>
            <a:r>
              <a:rPr kumimoji="1" lang="en-US" altLang="ko-KR"/>
              <a:t>)</a:t>
            </a:r>
            <a:r>
              <a:rPr kumimoji="1" lang="ko-KR" altLang="en-US"/>
              <a:t>의 숫자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원 </a:t>
            </a:r>
            <a:r>
              <a:rPr kumimoji="1" lang="en-US" altLang="ko-KR"/>
              <a:t>VGG </a:t>
            </a:r>
            <a:r>
              <a:rPr kumimoji="1" lang="ko-KR" altLang="en-US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110" y="3318710"/>
            <a:ext cx="5232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5452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데이터는  </a:t>
            </a:r>
            <a:r>
              <a:rPr kumimoji="1" lang="en-US" altLang="ko-KR"/>
              <a:t>224(</a:t>
            </a:r>
            <a:r>
              <a:rPr kumimoji="1" lang="ko-KR" altLang="en-US"/>
              <a:t>가로</a:t>
            </a:r>
            <a:r>
              <a:rPr kumimoji="1" lang="en-US" altLang="ko-KR"/>
              <a:t>)x224(</a:t>
            </a:r>
            <a:r>
              <a:rPr kumimoji="1" lang="ko-KR" altLang="en-US"/>
              <a:t>세로</a:t>
            </a:r>
            <a:r>
              <a:rPr kumimoji="1" lang="en-US" altLang="ko-KR"/>
              <a:t>)x3(RGB)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3</a:t>
            </a:r>
            <a:r>
              <a:rPr kumimoji="1" lang="ko-KR" altLang="en-US"/>
              <a:t>개</a:t>
            </a:r>
            <a:r>
              <a:rPr kumimoji="1" lang="en-US" altLang="ko-KR"/>
              <a:t>(</a:t>
            </a:r>
            <a:r>
              <a:rPr kumimoji="1" lang="ko-KR" altLang="en-US"/>
              <a:t>클래스 갯수</a:t>
            </a:r>
            <a:r>
              <a:rPr kumimoji="1" lang="en-US" altLang="ko-KR"/>
              <a:t>)</a:t>
            </a:r>
            <a:r>
              <a:rPr kumimoji="1" lang="ko-KR" altLang="en-US"/>
              <a:t>의 숫자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새로 학습 시의 </a:t>
            </a:r>
            <a:r>
              <a:rPr kumimoji="1" lang="en-US" altLang="ko-KR"/>
              <a:t>VGG </a:t>
            </a:r>
            <a:r>
              <a:rPr kumimoji="1" lang="ko-KR" altLang="en-US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20" y="3308761"/>
            <a:ext cx="5270500" cy="297180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6401185" y="4278609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/>
              <a:t>3</a:t>
            </a:r>
            <a:r>
              <a:rPr kumimoji="1" lang="ko-KR" altLang="en-US" sz="1200"/>
              <a:t>으로 변경</a:t>
            </a:r>
          </a:p>
        </p:txBody>
      </p:sp>
    </p:spTree>
    <p:extLst>
      <p:ext uri="{BB962C8B-B14F-4D97-AF65-F5344CB8AC3E}">
        <p14:creationId xmlns:p14="http://schemas.microsoft.com/office/powerpoint/2010/main" val="1212826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그룹 74">
            <a:extLst>
              <a:ext uri="{FF2B5EF4-FFF2-40B4-BE49-F238E27FC236}">
                <a16:creationId xmlns:a16="http://schemas.microsoft.com/office/drawing/2014/main" id="{5C55AE4B-9FEC-4823-AA21-A00B32BE8187}"/>
              </a:ext>
            </a:extLst>
          </p:cNvPr>
          <p:cNvGrpSpPr/>
          <p:nvPr/>
        </p:nvGrpSpPr>
        <p:grpSpPr>
          <a:xfrm>
            <a:off x="575865" y="3738030"/>
            <a:ext cx="6125964" cy="1230038"/>
            <a:chOff x="1153401" y="4317177"/>
            <a:chExt cx="8167952" cy="1640050"/>
          </a:xfrm>
        </p:grpSpPr>
        <p:pic>
          <p:nvPicPr>
            <p:cNvPr id="77" name="Picture 2" descr="사과다이어트, 사과팩,">
              <a:extLst>
                <a:ext uri="{FF2B5EF4-FFF2-40B4-BE49-F238E27FC236}">
                  <a16:creationId xmlns:a16="http://schemas.microsoft.com/office/drawing/2014/main" id="{20DC6338-F430-4BA0-B54D-8BCDC16CA8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1153401" y="5006639"/>
              <a:ext cx="684124" cy="54360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2" descr="사과다이어트, 사과팩,">
              <a:extLst>
                <a:ext uri="{FF2B5EF4-FFF2-40B4-BE49-F238E27FC236}">
                  <a16:creationId xmlns:a16="http://schemas.microsoft.com/office/drawing/2014/main" id="{F2FA2FE9-CFED-4DC2-8925-790630C50A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7969205" y="4472195"/>
              <a:ext cx="1352148" cy="107442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2" descr="사과다이어트, 사과팩,">
              <a:extLst>
                <a:ext uri="{FF2B5EF4-FFF2-40B4-BE49-F238E27FC236}">
                  <a16:creationId xmlns:a16="http://schemas.microsoft.com/office/drawing/2014/main" id="{CE17A7DA-0EDA-4B40-8CEB-F271B1053D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938998" y="4861831"/>
              <a:ext cx="1026992" cy="8160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2" descr="사과다이어트, 사과팩,">
              <a:extLst>
                <a:ext uri="{FF2B5EF4-FFF2-40B4-BE49-F238E27FC236}">
                  <a16:creationId xmlns:a16="http://schemas.microsoft.com/office/drawing/2014/main" id="{76C2E4DE-A06C-4E4F-8CEE-A00D4059BC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438086" y="5067480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2" descr="사과다이어트, 사과팩,">
              <a:extLst>
                <a:ext uri="{FF2B5EF4-FFF2-40B4-BE49-F238E27FC236}">
                  <a16:creationId xmlns:a16="http://schemas.microsoft.com/office/drawing/2014/main" id="{7ECC692C-739A-4CDD-9148-E39711EE1F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273861" y="4317177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2" descr="사과다이어트, 사과팩,">
              <a:extLst>
                <a:ext uri="{FF2B5EF4-FFF2-40B4-BE49-F238E27FC236}">
                  <a16:creationId xmlns:a16="http://schemas.microsoft.com/office/drawing/2014/main" id="{18A7DB35-1053-4677-B636-9B9415EB4E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3516697" y="5268538"/>
              <a:ext cx="718766" cy="57113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2" descr="사과다이어트, 사과팩,">
              <a:extLst>
                <a:ext uri="{FF2B5EF4-FFF2-40B4-BE49-F238E27FC236}">
                  <a16:creationId xmlns:a16="http://schemas.microsoft.com/office/drawing/2014/main" id="{B0F6DE47-88D0-416E-9453-2FE0758427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447787" y="5184275"/>
              <a:ext cx="972750" cy="77295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2" descr="사과다이어트, 사과팩,">
              <a:extLst>
                <a:ext uri="{FF2B5EF4-FFF2-40B4-BE49-F238E27FC236}">
                  <a16:creationId xmlns:a16="http://schemas.microsoft.com/office/drawing/2014/main" id="{0A8FBE1A-CE17-42FD-B4B1-721C409F5D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985355" y="4332417"/>
              <a:ext cx="1108548" cy="88085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2" descr="사과다이어트, 사과팩,">
              <a:extLst>
                <a:ext uri="{FF2B5EF4-FFF2-40B4-BE49-F238E27FC236}">
                  <a16:creationId xmlns:a16="http://schemas.microsoft.com/office/drawing/2014/main" id="{8A9EC9FE-2338-469A-983D-0A485300C9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2911602" y="4495451"/>
              <a:ext cx="608860" cy="48380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제목 6">
            <a:extLst>
              <a:ext uri="{FF2B5EF4-FFF2-40B4-BE49-F238E27FC236}">
                <a16:creationId xmlns:a16="http://schemas.microsoft.com/office/drawing/2014/main" id="{282E2B12-0573-40FE-8921-052E8D2E3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  <a:endParaRPr lang="ko-KR" altLang="en-US" dirty="0"/>
          </a:p>
        </p:txBody>
      </p:sp>
      <p:cxnSp>
        <p:nvCxnSpPr>
          <p:cNvPr id="8" name="Shape 140">
            <a:extLst>
              <a:ext uri="{FF2B5EF4-FFF2-40B4-BE49-F238E27FC236}">
                <a16:creationId xmlns:a16="http://schemas.microsoft.com/office/drawing/2014/main" id="{15E11C71-6280-4786-8352-F2C936FE1BB5}"/>
              </a:ext>
            </a:extLst>
          </p:cNvPr>
          <p:cNvCxnSpPr>
            <a:cxnSpLocks/>
          </p:cNvCxnSpPr>
          <p:nvPr/>
        </p:nvCxnSpPr>
        <p:spPr>
          <a:xfrm rot="10800000" flipH="1">
            <a:off x="494681" y="5044401"/>
            <a:ext cx="8073000" cy="607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41">
            <a:extLst>
              <a:ext uri="{FF2B5EF4-FFF2-40B4-BE49-F238E27FC236}">
                <a16:creationId xmlns:a16="http://schemas.microsoft.com/office/drawing/2014/main" id="{857FF34D-C471-40DC-844F-5505BA0F2C16}"/>
              </a:ext>
            </a:extLst>
          </p:cNvPr>
          <p:cNvSpPr txBox="1"/>
          <p:nvPr/>
        </p:nvSpPr>
        <p:spPr>
          <a:xfrm>
            <a:off x="8007206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 err="1"/>
              <a:t>크다</a:t>
            </a:r>
            <a:endParaRPr lang="en" sz="1350" dirty="0"/>
          </a:p>
        </p:txBody>
      </p:sp>
      <p:sp>
        <p:nvSpPr>
          <p:cNvPr id="10" name="Shape 142">
            <a:extLst>
              <a:ext uri="{FF2B5EF4-FFF2-40B4-BE49-F238E27FC236}">
                <a16:creationId xmlns:a16="http://schemas.microsoft.com/office/drawing/2014/main" id="{5C050724-7AC9-48E9-8BBE-923BE9F22D63}"/>
              </a:ext>
            </a:extLst>
          </p:cNvPr>
          <p:cNvSpPr txBox="1"/>
          <p:nvPr/>
        </p:nvSpPr>
        <p:spPr>
          <a:xfrm>
            <a:off x="592420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작다</a:t>
            </a:r>
          </a:p>
        </p:txBody>
      </p:sp>
      <p:grpSp>
        <p:nvGrpSpPr>
          <p:cNvPr id="12" name="Shape 144">
            <a:extLst>
              <a:ext uri="{FF2B5EF4-FFF2-40B4-BE49-F238E27FC236}">
                <a16:creationId xmlns:a16="http://schemas.microsoft.com/office/drawing/2014/main" id="{CDBFE48B-8AC2-45AC-AE30-235AFDD09A56}"/>
              </a:ext>
            </a:extLst>
          </p:cNvPr>
          <p:cNvGrpSpPr/>
          <p:nvPr/>
        </p:nvGrpSpPr>
        <p:grpSpPr>
          <a:xfrm>
            <a:off x="3367992" y="2144559"/>
            <a:ext cx="560475" cy="2882663"/>
            <a:chOff x="3194512" y="2813675"/>
            <a:chExt cx="747300" cy="1636596"/>
          </a:xfrm>
        </p:grpSpPr>
        <p:cxnSp>
          <p:nvCxnSpPr>
            <p:cNvPr id="13" name="Shape 145">
              <a:extLst>
                <a:ext uri="{FF2B5EF4-FFF2-40B4-BE49-F238E27FC236}">
                  <a16:creationId xmlns:a16="http://schemas.microsoft.com/office/drawing/2014/main" id="{DC91E0A6-C5EC-459C-89DC-1727BECC5CD6}"/>
                </a:ext>
              </a:extLst>
            </p:cNvPr>
            <p:cNvCxnSpPr/>
            <p:nvPr/>
          </p:nvCxnSpPr>
          <p:spPr>
            <a:xfrm flipH="1">
              <a:off x="3565612" y="3024682"/>
              <a:ext cx="5100" cy="1425589"/>
            </a:xfrm>
            <a:prstGeom prst="straightConnector1">
              <a:avLst/>
            </a:prstGeom>
            <a:noFill/>
            <a:ln w="7620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4" name="Shape 146">
              <a:extLst>
                <a:ext uri="{FF2B5EF4-FFF2-40B4-BE49-F238E27FC236}">
                  <a16:creationId xmlns:a16="http://schemas.microsoft.com/office/drawing/2014/main" id="{9F9325D1-F2F4-44ED-82E3-73880B53BB9D}"/>
                </a:ext>
              </a:extLst>
            </p:cNvPr>
            <p:cNvSpPr txBox="1"/>
            <p:nvPr/>
          </p:nvSpPr>
          <p:spPr>
            <a:xfrm>
              <a:off x="3194512" y="2813675"/>
              <a:ext cx="747300" cy="183679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algn="ctr"/>
              <a:r>
                <a:rPr lang="en" sz="1350" dirty="0"/>
                <a:t>기준</a:t>
              </a:r>
            </a:p>
          </p:txBody>
        </p:sp>
      </p:grpSp>
      <p:sp>
        <p:nvSpPr>
          <p:cNvPr id="74" name="Shape 147">
            <a:extLst>
              <a:ext uri="{FF2B5EF4-FFF2-40B4-BE49-F238E27FC236}">
                <a16:creationId xmlns:a16="http://schemas.microsoft.com/office/drawing/2014/main" id="{D0F62FF6-BFB3-41D0-A488-632DB6F2C38D}"/>
              </a:ext>
            </a:extLst>
          </p:cNvPr>
          <p:cNvSpPr txBox="1"/>
          <p:nvPr/>
        </p:nvSpPr>
        <p:spPr>
          <a:xfrm>
            <a:off x="2797885" y="4177686"/>
            <a:ext cx="978332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ctr"/>
            <a:r>
              <a:rPr lang="ko-KR" altLang="en-US" sz="1200" b="1" dirty="0"/>
              <a:t>안</a:t>
            </a:r>
            <a:r>
              <a:rPr lang="en" sz="1200" b="1" dirty="0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55605624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VGG16</a:t>
            </a:r>
            <a:r>
              <a:rPr kumimoji="1" lang="ko-KR" altLang="en-US"/>
              <a:t>의 입력은 </a:t>
            </a:r>
            <a:r>
              <a:rPr kumimoji="1" lang="en-US" altLang="ko-KR"/>
              <a:t>224x224</a:t>
            </a:r>
            <a:r>
              <a:rPr kumimoji="1" lang="ko-KR" altLang="en-US"/>
              <a:t>의 크기로 고정되어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이미지 파일을 로딩하고 이 사이즈로 크기 조절을 해야 한다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전처리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3003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따로 준비하지 않는다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Keras</a:t>
            </a:r>
            <a:r>
              <a:rPr kumimoji="1" lang="ko-KR" altLang="en-US"/>
              <a:t>의 </a:t>
            </a:r>
            <a:r>
              <a:rPr kumimoji="1" lang="en-US" altLang="ko-KR"/>
              <a:t>ImageDataGenerator</a:t>
            </a:r>
            <a:r>
              <a:rPr kumimoji="1" lang="ko-KR" altLang="en-US"/>
              <a:t>를 사용하면 폴더 이름을 레이블링으로 사용한다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42" y="3215064"/>
            <a:ext cx="3517900" cy="3009900"/>
          </a:xfrm>
          <a:prstGeom prst="rect">
            <a:avLst/>
          </a:prstGeom>
        </p:spPr>
      </p:pic>
      <p:sp>
        <p:nvSpPr>
          <p:cNvPr id="6" name="내용 개체 틀 1"/>
          <p:cNvSpPr txBox="1">
            <a:spLocks/>
          </p:cNvSpPr>
          <p:nvPr/>
        </p:nvSpPr>
        <p:spPr>
          <a:xfrm>
            <a:off x="650421" y="3586347"/>
            <a:ext cx="3921579" cy="2474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/>
              <a:t>train/cured </a:t>
            </a:r>
            <a:r>
              <a:rPr kumimoji="1" lang="ko-KR" altLang="en-US"/>
              <a:t>밑의 모든 파일은 </a:t>
            </a:r>
            <a:r>
              <a:rPr kumimoji="1" lang="en-US" altLang="ko-KR"/>
              <a:t>‘cured’</a:t>
            </a:r>
            <a:r>
              <a:rPr kumimoji="1" lang="ko-KR" altLang="en-US"/>
              <a:t> 클래스에 속함</a:t>
            </a:r>
            <a:endParaRPr kumimoji="1" lang="en-US" altLang="ko-KR"/>
          </a:p>
          <a:p>
            <a:r>
              <a:rPr kumimoji="1" lang="en-US" altLang="ko-KR"/>
              <a:t>train/decayed</a:t>
            </a:r>
            <a:r>
              <a:rPr kumimoji="1" lang="ko-KR" altLang="en-US"/>
              <a:t> 밑의 모든 파일은  </a:t>
            </a:r>
            <a:r>
              <a:rPr kumimoji="1" lang="en-US" altLang="ko-KR"/>
              <a:t>‘decayed’</a:t>
            </a:r>
            <a:r>
              <a:rPr kumimoji="1" lang="ko-KR" altLang="en-US"/>
              <a:t> 클래스에 속함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100405466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Keras</a:t>
            </a:r>
            <a:r>
              <a:rPr kumimoji="1" lang="ko-KR" altLang="en-US"/>
              <a:t>의 </a:t>
            </a:r>
            <a:r>
              <a:rPr kumimoji="1" lang="en-US" altLang="ko-KR"/>
              <a:t>ImageDataGenerator</a:t>
            </a:r>
            <a:r>
              <a:rPr kumimoji="1" lang="ko-KR" altLang="en-US"/>
              <a:t>에서 기능 제공</a:t>
            </a:r>
            <a:endParaRPr kumimoji="1" lang="en-US" altLang="ko-KR"/>
          </a:p>
          <a:p>
            <a:r>
              <a:rPr kumimoji="1" lang="ko-KR" altLang="en-US"/>
              <a:t>데이터 부족을 극복하기 위해 위치 이동</a:t>
            </a:r>
            <a:r>
              <a:rPr kumimoji="1" lang="en-US" altLang="ko-KR"/>
              <a:t>,</a:t>
            </a:r>
            <a:r>
              <a:rPr kumimoji="1" lang="ko-KR" altLang="en-US"/>
              <a:t> 회전</a:t>
            </a:r>
            <a:r>
              <a:rPr kumimoji="1" lang="en-US" altLang="ko-KR"/>
              <a:t>,</a:t>
            </a:r>
            <a:r>
              <a:rPr kumimoji="1" lang="ko-KR" altLang="en-US"/>
              <a:t> 좌우반전등의 변화를 준다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증강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101" y="3536800"/>
            <a:ext cx="3943797" cy="298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1722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ResNet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으로 분류 실행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5091842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2015</a:t>
            </a:r>
            <a:r>
              <a:rPr kumimoji="1" lang="ko-KR" altLang="en-US"/>
              <a:t>년에 </a:t>
            </a:r>
            <a:r>
              <a:rPr kumimoji="1" lang="en-US" altLang="ko-KR"/>
              <a:t>ILSVRC</a:t>
            </a:r>
            <a:r>
              <a:rPr kumimoji="1" lang="ko-KR" altLang="en-US"/>
              <a:t>에서 </a:t>
            </a:r>
            <a:r>
              <a:rPr kumimoji="1" lang="en-US" altLang="ko-KR"/>
              <a:t>1</a:t>
            </a:r>
            <a:r>
              <a:rPr kumimoji="1" lang="ko-KR" altLang="en-US"/>
              <a:t>등한 모델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en-US" altLang="ko-KR"/>
              <a:t>convolution layer</a:t>
            </a:r>
            <a:r>
              <a:rPr kumimoji="1" lang="ko-KR" altLang="en-US"/>
              <a:t>와 </a:t>
            </a:r>
            <a:r>
              <a:rPr kumimoji="1" lang="en-US" altLang="ko-KR"/>
              <a:t>max pooling layer</a:t>
            </a:r>
            <a:r>
              <a:rPr kumimoji="1" lang="ko-KR" altLang="en-US"/>
              <a:t>가 있는 </a:t>
            </a:r>
            <a:r>
              <a:rPr kumimoji="1" lang="en-US" altLang="ko-KR"/>
              <a:t>CNN</a:t>
            </a:r>
          </a:p>
          <a:p>
            <a:r>
              <a:rPr kumimoji="1" lang="ko-KR" altLang="en-US"/>
              <a:t>많은 레이어가 있으며</a:t>
            </a:r>
            <a:r>
              <a:rPr kumimoji="1" lang="en-US" altLang="ko-KR"/>
              <a:t>weight</a:t>
            </a:r>
            <a:r>
              <a:rPr kumimoji="1" lang="ko-KR" altLang="en-US"/>
              <a:t>의 갯수는 약 </a:t>
            </a:r>
            <a:r>
              <a:rPr kumimoji="1" lang="en-US" altLang="ko-KR"/>
              <a:t>2500</a:t>
            </a:r>
            <a:r>
              <a:rPr kumimoji="1" lang="ko-KR" altLang="en-US"/>
              <a:t>만개</a:t>
            </a:r>
            <a:endParaRPr kumimoji="1" lang="en-US" altLang="ko-KR"/>
          </a:p>
          <a:p>
            <a:r>
              <a:rPr kumimoji="1" lang="ko-KR" altLang="en-US"/>
              <a:t>모델 파일의 크기는 약 </a:t>
            </a:r>
            <a:r>
              <a:rPr kumimoji="1" lang="en-US" altLang="ko-KR"/>
              <a:t>100M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ResNet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392" y="4331713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30921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레이어 간에 링크가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입력과 출력은 </a:t>
            </a:r>
            <a:r>
              <a:rPr kumimoji="1" lang="en-US" altLang="ko-KR"/>
              <a:t>VGG16</a:t>
            </a:r>
            <a:r>
              <a:rPr kumimoji="1" lang="ko-KR" altLang="en-US"/>
              <a:t>과 동일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ResNet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3014"/>
            <a:ext cx="9144000" cy="18932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5" y="2281614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1077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U-Net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으로 영역 분할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911747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U-Net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203" y="2339163"/>
            <a:ext cx="5073594" cy="344215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hlinkClick r:id="rId3"/>
              </a:rPr>
              <a:t>https://arxiv.org/pdf/1505.04597.pdf</a:t>
            </a:r>
            <a:endParaRPr kumimoji="1" lang="ko-KR" altLang="en-US" sz="105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6222940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U-Net</a:t>
            </a:r>
            <a:r>
              <a:rPr kumimoji="1" lang="ko-KR" altLang="en-US"/>
              <a:t>을 사용한 영역 분할</a:t>
            </a:r>
            <a:r>
              <a:rPr kumimoji="1" lang="en-US" altLang="ko-KR"/>
              <a:t>(segementation)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203" y="2339163"/>
            <a:ext cx="5073594" cy="34421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82" y="2519915"/>
            <a:ext cx="1366521" cy="13665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570" y="2434855"/>
            <a:ext cx="1381058" cy="136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3562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기타 </a:t>
            </a:r>
            <a:r>
              <a:rPr kumimoji="1" lang="en-US" altLang="ko-KR"/>
              <a:t>Segmentation  </a:t>
            </a:r>
            <a:r>
              <a:rPr kumimoji="1" lang="ko-KR" altLang="en-US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hlinkClick r:id="rId2"/>
              </a:rPr>
              <a:t>https://arxiv.org/pdf/1411.4038.pdf</a:t>
            </a:r>
            <a:endParaRPr kumimoji="1" lang="ko-KR" altLang="en-US" sz="1050">
              <a:ea typeface="나눔고딕" panose="020D060400000000000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1932892"/>
            <a:ext cx="68199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28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84">
            <a:extLst>
              <a:ext uri="{FF2B5EF4-FFF2-40B4-BE49-F238E27FC236}">
                <a16:creationId xmlns:a16="http://schemas.microsoft.com/office/drawing/2014/main" id="{70961B71-5ECC-4BBE-AE04-C743B3215D6C}"/>
              </a:ext>
            </a:extLst>
          </p:cNvPr>
          <p:cNvGrpSpPr/>
          <p:nvPr/>
        </p:nvGrpSpPr>
        <p:grpSpPr>
          <a:xfrm>
            <a:off x="575865" y="3738030"/>
            <a:ext cx="6125964" cy="1230038"/>
            <a:chOff x="1153401" y="4317177"/>
            <a:chExt cx="8167952" cy="1640050"/>
          </a:xfrm>
        </p:grpSpPr>
        <p:pic>
          <p:nvPicPr>
            <p:cNvPr id="86" name="Picture 2" descr="사과다이어트, 사과팩,">
              <a:extLst>
                <a:ext uri="{FF2B5EF4-FFF2-40B4-BE49-F238E27FC236}">
                  <a16:creationId xmlns:a16="http://schemas.microsoft.com/office/drawing/2014/main" id="{5E8BDB72-BDAA-4E8F-AE6C-4D662D7743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1153401" y="5006639"/>
              <a:ext cx="684124" cy="54360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2" descr="사과다이어트, 사과팩,">
              <a:extLst>
                <a:ext uri="{FF2B5EF4-FFF2-40B4-BE49-F238E27FC236}">
                  <a16:creationId xmlns:a16="http://schemas.microsoft.com/office/drawing/2014/main" id="{6F6B3749-789B-4CC2-B1EF-5902D934FC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7969205" y="4472195"/>
              <a:ext cx="1352148" cy="107442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2" descr="사과다이어트, 사과팩,">
              <a:extLst>
                <a:ext uri="{FF2B5EF4-FFF2-40B4-BE49-F238E27FC236}">
                  <a16:creationId xmlns:a16="http://schemas.microsoft.com/office/drawing/2014/main" id="{989351F0-E022-4424-9A4A-34318FB092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938998" y="4861831"/>
              <a:ext cx="1026992" cy="8160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2" descr="사과다이어트, 사과팩,">
              <a:extLst>
                <a:ext uri="{FF2B5EF4-FFF2-40B4-BE49-F238E27FC236}">
                  <a16:creationId xmlns:a16="http://schemas.microsoft.com/office/drawing/2014/main" id="{5C32006F-AD6A-4469-AF29-AF20448BC7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438086" y="5067480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2" descr="사과다이어트, 사과팩,">
              <a:extLst>
                <a:ext uri="{FF2B5EF4-FFF2-40B4-BE49-F238E27FC236}">
                  <a16:creationId xmlns:a16="http://schemas.microsoft.com/office/drawing/2014/main" id="{1BCFFD62-32A6-4B09-A249-BF47D8590E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273861" y="4317177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2" descr="사과다이어트, 사과팩,">
              <a:extLst>
                <a:ext uri="{FF2B5EF4-FFF2-40B4-BE49-F238E27FC236}">
                  <a16:creationId xmlns:a16="http://schemas.microsoft.com/office/drawing/2014/main" id="{60D51291-B56A-4633-8B68-C200FFE556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3516697" y="5268538"/>
              <a:ext cx="718766" cy="57113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2" descr="사과다이어트, 사과팩,">
              <a:extLst>
                <a:ext uri="{FF2B5EF4-FFF2-40B4-BE49-F238E27FC236}">
                  <a16:creationId xmlns:a16="http://schemas.microsoft.com/office/drawing/2014/main" id="{F00DD516-094B-4458-AA01-57D9BE6582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447787" y="5184275"/>
              <a:ext cx="972750" cy="77295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2" descr="사과다이어트, 사과팩,">
              <a:extLst>
                <a:ext uri="{FF2B5EF4-FFF2-40B4-BE49-F238E27FC236}">
                  <a16:creationId xmlns:a16="http://schemas.microsoft.com/office/drawing/2014/main" id="{67EEE3CF-B9AF-4767-B4D8-18B27A8BD7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985355" y="4332417"/>
              <a:ext cx="1108548" cy="88085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CB9AC18B-B951-4706-8242-019085A38DFC}"/>
                </a:ext>
              </a:extLst>
            </p:cNvPr>
            <p:cNvGrpSpPr/>
            <p:nvPr/>
          </p:nvGrpSpPr>
          <p:grpSpPr>
            <a:xfrm>
              <a:off x="2331350" y="5141876"/>
              <a:ext cx="584742" cy="464640"/>
              <a:chOff x="2354207" y="4122520"/>
              <a:chExt cx="584742" cy="464640"/>
            </a:xfrm>
          </p:grpSpPr>
          <p:pic>
            <p:nvPicPr>
              <p:cNvPr id="96" name="Picture 2" descr="사과다이어트, 사과팩,">
                <a:extLst>
                  <a:ext uri="{FF2B5EF4-FFF2-40B4-BE49-F238E27FC236}">
                    <a16:creationId xmlns:a16="http://schemas.microsoft.com/office/drawing/2014/main" id="{B4326F20-3320-4D27-A8B4-E20AF46022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354207" y="4122520"/>
                <a:ext cx="584742" cy="46464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7" name="Picture 2" descr="사과다이어트, 사과팩,">
                <a:extLst>
                  <a:ext uri="{FF2B5EF4-FFF2-40B4-BE49-F238E27FC236}">
                    <a16:creationId xmlns:a16="http://schemas.microsoft.com/office/drawing/2014/main" id="{92C9EA3D-8B03-4EF1-98BA-242B3BD6FB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alphaModFix amt="50000"/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354207" y="4122520"/>
                <a:ext cx="584742" cy="46464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5" name="Picture 2" descr="사과다이어트, 사과팩,">
              <a:extLst>
                <a:ext uri="{FF2B5EF4-FFF2-40B4-BE49-F238E27FC236}">
                  <a16:creationId xmlns:a16="http://schemas.microsoft.com/office/drawing/2014/main" id="{D7F58A01-CC2C-4720-B13B-F790C870CF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2911602" y="4495451"/>
              <a:ext cx="608860" cy="48380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765F5739-93F0-4B3D-8FB8-128113F74352}"/>
              </a:ext>
            </a:extLst>
          </p:cNvPr>
          <p:cNvGrpSpPr/>
          <p:nvPr/>
        </p:nvGrpSpPr>
        <p:grpSpPr>
          <a:xfrm>
            <a:off x="575865" y="3738030"/>
            <a:ext cx="6125964" cy="1141873"/>
            <a:chOff x="1153401" y="4317177"/>
            <a:chExt cx="8167952" cy="1522497"/>
          </a:xfrm>
        </p:grpSpPr>
        <p:pic>
          <p:nvPicPr>
            <p:cNvPr id="73" name="Picture 2" descr="사과다이어트, 사과팩,">
              <a:extLst>
                <a:ext uri="{FF2B5EF4-FFF2-40B4-BE49-F238E27FC236}">
                  <a16:creationId xmlns:a16="http://schemas.microsoft.com/office/drawing/2014/main" id="{61A47856-32E8-4B67-ACE0-AB2DA31F95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1153401" y="5006639"/>
              <a:ext cx="684124" cy="54360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사과다이어트, 사과팩,">
              <a:extLst>
                <a:ext uri="{FF2B5EF4-FFF2-40B4-BE49-F238E27FC236}">
                  <a16:creationId xmlns:a16="http://schemas.microsoft.com/office/drawing/2014/main" id="{2CC5309B-530F-452F-A8DE-74C0DB18E2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7969205" y="4472195"/>
              <a:ext cx="1352148" cy="107442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" descr="사과다이어트, 사과팩,">
              <a:extLst>
                <a:ext uri="{FF2B5EF4-FFF2-40B4-BE49-F238E27FC236}">
                  <a16:creationId xmlns:a16="http://schemas.microsoft.com/office/drawing/2014/main" id="{89F2A141-84E2-4721-B2EC-9D5922FCB7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938998" y="4861831"/>
              <a:ext cx="1026992" cy="8160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2" descr="사과다이어트, 사과팩,">
              <a:extLst>
                <a:ext uri="{FF2B5EF4-FFF2-40B4-BE49-F238E27FC236}">
                  <a16:creationId xmlns:a16="http://schemas.microsoft.com/office/drawing/2014/main" id="{E7677BF4-5698-477E-BC92-2E8AE19C5E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438086" y="5067480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2" descr="사과다이어트, 사과팩,">
              <a:extLst>
                <a:ext uri="{FF2B5EF4-FFF2-40B4-BE49-F238E27FC236}">
                  <a16:creationId xmlns:a16="http://schemas.microsoft.com/office/drawing/2014/main" id="{4365D3C0-E9BE-4F7D-A7BD-467F6B67A2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273861" y="4317177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2" descr="사과다이어트, 사과팩,">
              <a:extLst>
                <a:ext uri="{FF2B5EF4-FFF2-40B4-BE49-F238E27FC236}">
                  <a16:creationId xmlns:a16="http://schemas.microsoft.com/office/drawing/2014/main" id="{46EE7A3B-25AA-43A8-92B5-A7207E9986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3516697" y="5268538"/>
              <a:ext cx="718766" cy="57113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2" descr="사과다이어트, 사과팩,">
              <a:extLst>
                <a:ext uri="{FF2B5EF4-FFF2-40B4-BE49-F238E27FC236}">
                  <a16:creationId xmlns:a16="http://schemas.microsoft.com/office/drawing/2014/main" id="{A7AC350C-20D9-48A5-A1F3-A35D681057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985355" y="4332417"/>
              <a:ext cx="1108548" cy="88085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DB9C7F82-3FD0-4322-B1F1-9C23A5D8A2E4}"/>
                </a:ext>
              </a:extLst>
            </p:cNvPr>
            <p:cNvGrpSpPr/>
            <p:nvPr/>
          </p:nvGrpSpPr>
          <p:grpSpPr>
            <a:xfrm>
              <a:off x="2331350" y="5141876"/>
              <a:ext cx="584742" cy="464640"/>
              <a:chOff x="2354207" y="4122520"/>
              <a:chExt cx="584742" cy="464640"/>
            </a:xfrm>
          </p:grpSpPr>
          <p:pic>
            <p:nvPicPr>
              <p:cNvPr id="83" name="Picture 2" descr="사과다이어트, 사과팩,">
                <a:extLst>
                  <a:ext uri="{FF2B5EF4-FFF2-40B4-BE49-F238E27FC236}">
                    <a16:creationId xmlns:a16="http://schemas.microsoft.com/office/drawing/2014/main" id="{C7D910D6-D5B0-4150-B607-B9992FF4DB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354207" y="4122520"/>
                <a:ext cx="584742" cy="46464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4" name="Picture 2" descr="사과다이어트, 사과팩,">
                <a:extLst>
                  <a:ext uri="{FF2B5EF4-FFF2-40B4-BE49-F238E27FC236}">
                    <a16:creationId xmlns:a16="http://schemas.microsoft.com/office/drawing/2014/main" id="{873BB79B-597E-40DB-ACF2-601397544B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alphaModFix amt="50000"/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354207" y="4122520"/>
                <a:ext cx="584742" cy="46464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2" name="Picture 2" descr="사과다이어트, 사과팩,">
              <a:extLst>
                <a:ext uri="{FF2B5EF4-FFF2-40B4-BE49-F238E27FC236}">
                  <a16:creationId xmlns:a16="http://schemas.microsoft.com/office/drawing/2014/main" id="{390A66E8-9896-4480-AC8E-B5E2A935AB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2911602" y="4495451"/>
              <a:ext cx="608860" cy="48380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제목 6">
            <a:extLst>
              <a:ext uri="{FF2B5EF4-FFF2-40B4-BE49-F238E27FC236}">
                <a16:creationId xmlns:a16="http://schemas.microsoft.com/office/drawing/2014/main" id="{282E2B12-0573-40FE-8921-052E8D2E3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  <a:endParaRPr lang="ko-KR" altLang="en-US" dirty="0"/>
          </a:p>
        </p:txBody>
      </p:sp>
      <p:cxnSp>
        <p:nvCxnSpPr>
          <p:cNvPr id="8" name="Shape 140">
            <a:extLst>
              <a:ext uri="{FF2B5EF4-FFF2-40B4-BE49-F238E27FC236}">
                <a16:creationId xmlns:a16="http://schemas.microsoft.com/office/drawing/2014/main" id="{15E11C71-6280-4786-8352-F2C936FE1BB5}"/>
              </a:ext>
            </a:extLst>
          </p:cNvPr>
          <p:cNvCxnSpPr>
            <a:cxnSpLocks/>
          </p:cNvCxnSpPr>
          <p:nvPr/>
        </p:nvCxnSpPr>
        <p:spPr>
          <a:xfrm rot="10800000" flipH="1">
            <a:off x="494681" y="5044401"/>
            <a:ext cx="8073000" cy="607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41">
            <a:extLst>
              <a:ext uri="{FF2B5EF4-FFF2-40B4-BE49-F238E27FC236}">
                <a16:creationId xmlns:a16="http://schemas.microsoft.com/office/drawing/2014/main" id="{857FF34D-C471-40DC-844F-5505BA0F2C16}"/>
              </a:ext>
            </a:extLst>
          </p:cNvPr>
          <p:cNvSpPr txBox="1"/>
          <p:nvPr/>
        </p:nvSpPr>
        <p:spPr>
          <a:xfrm>
            <a:off x="8007206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 err="1"/>
              <a:t>크다</a:t>
            </a:r>
            <a:endParaRPr lang="en" sz="1350" dirty="0"/>
          </a:p>
        </p:txBody>
      </p:sp>
      <p:grpSp>
        <p:nvGrpSpPr>
          <p:cNvPr id="12" name="Shape 144">
            <a:extLst>
              <a:ext uri="{FF2B5EF4-FFF2-40B4-BE49-F238E27FC236}">
                <a16:creationId xmlns:a16="http://schemas.microsoft.com/office/drawing/2014/main" id="{CDBFE48B-8AC2-45AC-AE30-235AFDD09A56}"/>
              </a:ext>
            </a:extLst>
          </p:cNvPr>
          <p:cNvGrpSpPr/>
          <p:nvPr/>
        </p:nvGrpSpPr>
        <p:grpSpPr>
          <a:xfrm>
            <a:off x="3367992" y="2144559"/>
            <a:ext cx="560475" cy="2882663"/>
            <a:chOff x="3194512" y="2813675"/>
            <a:chExt cx="747300" cy="1636596"/>
          </a:xfrm>
        </p:grpSpPr>
        <p:cxnSp>
          <p:nvCxnSpPr>
            <p:cNvPr id="13" name="Shape 145">
              <a:extLst>
                <a:ext uri="{FF2B5EF4-FFF2-40B4-BE49-F238E27FC236}">
                  <a16:creationId xmlns:a16="http://schemas.microsoft.com/office/drawing/2014/main" id="{DC91E0A6-C5EC-459C-89DC-1727BECC5CD6}"/>
                </a:ext>
              </a:extLst>
            </p:cNvPr>
            <p:cNvCxnSpPr/>
            <p:nvPr/>
          </p:nvCxnSpPr>
          <p:spPr>
            <a:xfrm flipH="1">
              <a:off x="3565612" y="3024682"/>
              <a:ext cx="5100" cy="1425589"/>
            </a:xfrm>
            <a:prstGeom prst="straightConnector1">
              <a:avLst/>
            </a:prstGeom>
            <a:noFill/>
            <a:ln w="7620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4" name="Shape 146">
              <a:extLst>
                <a:ext uri="{FF2B5EF4-FFF2-40B4-BE49-F238E27FC236}">
                  <a16:creationId xmlns:a16="http://schemas.microsoft.com/office/drawing/2014/main" id="{9F9325D1-F2F4-44ED-82E3-73880B53BB9D}"/>
                </a:ext>
              </a:extLst>
            </p:cNvPr>
            <p:cNvSpPr txBox="1"/>
            <p:nvPr/>
          </p:nvSpPr>
          <p:spPr>
            <a:xfrm>
              <a:off x="3194512" y="2813675"/>
              <a:ext cx="747300" cy="183679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algn="ctr"/>
              <a:r>
                <a:rPr lang="en" sz="1350" dirty="0"/>
                <a:t>기준</a:t>
              </a:r>
            </a:p>
          </p:txBody>
        </p:sp>
      </p:grpSp>
      <p:sp>
        <p:nvSpPr>
          <p:cNvPr id="99" name="Shape 142">
            <a:extLst>
              <a:ext uri="{FF2B5EF4-FFF2-40B4-BE49-F238E27FC236}">
                <a16:creationId xmlns:a16="http://schemas.microsoft.com/office/drawing/2014/main" id="{10CAC928-94CC-436A-A1CE-FF84FAD1911B}"/>
              </a:ext>
            </a:extLst>
          </p:cNvPr>
          <p:cNvSpPr txBox="1"/>
          <p:nvPr/>
        </p:nvSpPr>
        <p:spPr>
          <a:xfrm>
            <a:off x="592420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작다</a:t>
            </a:r>
          </a:p>
        </p:txBody>
      </p:sp>
      <p:sp>
        <p:nvSpPr>
          <p:cNvPr id="100" name="Shape 147">
            <a:extLst>
              <a:ext uri="{FF2B5EF4-FFF2-40B4-BE49-F238E27FC236}">
                <a16:creationId xmlns:a16="http://schemas.microsoft.com/office/drawing/2014/main" id="{D0268CA6-F268-48EE-A962-4D117AA01437}"/>
              </a:ext>
            </a:extLst>
          </p:cNvPr>
          <p:cNvSpPr txBox="1"/>
          <p:nvPr/>
        </p:nvSpPr>
        <p:spPr>
          <a:xfrm>
            <a:off x="1176998" y="3943496"/>
            <a:ext cx="978332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ctr"/>
            <a:r>
              <a:rPr lang="ko-KR" altLang="en-US" sz="1200" b="1" dirty="0"/>
              <a:t>안</a:t>
            </a:r>
            <a:endParaRPr lang="en-US" altLang="ko-KR" sz="1200" b="1" dirty="0"/>
          </a:p>
          <a:p>
            <a:pPr algn="ctr"/>
            <a:r>
              <a:rPr lang="en" sz="1200" b="1" dirty="0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160938409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기타 </a:t>
            </a:r>
            <a:r>
              <a:rPr kumimoji="1" lang="en-US" altLang="ko-KR"/>
              <a:t>Segmentation  </a:t>
            </a:r>
            <a:r>
              <a:rPr kumimoji="1" lang="ko-KR" altLang="en-US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hlinkClick r:id="rId2"/>
              </a:rPr>
              <a:t>https://arxiv.org/pdf/1505.04366.pdf</a:t>
            </a:r>
            <a:endParaRPr kumimoji="1" lang="ko-KR" altLang="en-US" sz="105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9828"/>
            <a:ext cx="9144000" cy="236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891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RNN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84003188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상태를 가지고 있고</a:t>
            </a:r>
            <a:r>
              <a:rPr kumimoji="1" lang="en-US" altLang="ko-KR" dirty="0"/>
              <a:t>,</a:t>
            </a:r>
            <a:r>
              <a:rPr kumimoji="1" lang="ko-KR" altLang="en-US"/>
              <a:t> 다음 연산때 그 상태가 입력으로 사용된다</a:t>
            </a:r>
            <a:r>
              <a:rPr kumimoji="1" lang="en-US" altLang="ko-KR" dirty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RNN(Recurrent NN)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3129609"/>
            <a:ext cx="5749003" cy="22980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521315" y="6047788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http://aikorea.org/blog/rnn-tutorial-1/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870860837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382911" cy="4351338"/>
          </a:xfrm>
        </p:spPr>
        <p:txBody>
          <a:bodyPr/>
          <a:lstStyle/>
          <a:p>
            <a:r>
              <a:rPr kumimoji="1" lang="en-US" altLang="ko-KR" dirty="0"/>
              <a:t>[h, e, l, l, o]</a:t>
            </a:r>
            <a:r>
              <a:rPr kumimoji="1" lang="ko-KR" altLang="en-US"/>
              <a:t>의 학습 예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h -&gt; e</a:t>
            </a:r>
          </a:p>
          <a:p>
            <a:pPr lvl="1"/>
            <a:r>
              <a:rPr kumimoji="1" lang="en-US" altLang="ko-KR" dirty="0"/>
              <a:t>e -&gt; l</a:t>
            </a:r>
          </a:p>
          <a:p>
            <a:pPr lvl="1"/>
            <a:r>
              <a:rPr kumimoji="1" lang="en-US" altLang="ko-KR" dirty="0"/>
              <a:t>l -&gt; l</a:t>
            </a:r>
          </a:p>
          <a:p>
            <a:pPr lvl="1"/>
            <a:r>
              <a:rPr kumimoji="1" lang="en-US" altLang="ko-KR" dirty="0"/>
              <a:t>l - &gt; o</a:t>
            </a:r>
          </a:p>
          <a:p>
            <a:pPr lvl="1"/>
            <a:endParaRPr kumimoji="1" lang="en-US" altLang="ko-KR" dirty="0"/>
          </a:p>
          <a:p>
            <a:r>
              <a:rPr kumimoji="1" lang="ko-KR" altLang="en-US"/>
              <a:t>첫 번 째</a:t>
            </a:r>
            <a:r>
              <a:rPr kumimoji="1" lang="en-US" altLang="ko-KR" dirty="0"/>
              <a:t> l</a:t>
            </a:r>
            <a:r>
              <a:rPr kumimoji="1" lang="ko-KR" altLang="en-US"/>
              <a:t>일때와 두번째 </a:t>
            </a:r>
            <a:r>
              <a:rPr kumimoji="1" lang="en-US" altLang="ko-KR" dirty="0"/>
              <a:t>l</a:t>
            </a:r>
            <a:r>
              <a:rPr kumimoji="1" lang="ko-KR" altLang="en-US"/>
              <a:t>일 때의 출력이 다르다</a:t>
            </a:r>
            <a:r>
              <a:rPr kumimoji="1" lang="en-US" altLang="ko-KR" dirty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368" y="2579842"/>
            <a:ext cx="4570875" cy="38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808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기계 번역에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RNN(Recurrent 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90" y="2495296"/>
            <a:ext cx="7404100" cy="38608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47472" y="2651760"/>
            <a:ext cx="3657600" cy="64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drive.google.com</a:t>
            </a:r>
            <a:r>
              <a:rPr lang="en" sz="600" dirty="0"/>
              <a:t>/file/d/0B8z5oUpB2DysZWF1RTFuX1NEZUk/view</a:t>
            </a:r>
          </a:p>
        </p:txBody>
      </p:sp>
    </p:spTree>
    <p:extLst>
      <p:ext uri="{BB962C8B-B14F-4D97-AF65-F5344CB8AC3E}">
        <p14:creationId xmlns:p14="http://schemas.microsoft.com/office/powerpoint/2010/main" val="1527094137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RNN</a:t>
            </a:r>
            <a:r>
              <a:rPr kumimoji="1" lang="ko-KR" altLang="en-US" dirty="0"/>
              <a:t>의 단점을 보완한 모델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LSTM(Long Short Term Memory)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894" y="3165987"/>
            <a:ext cx="4821682" cy="1917943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</a:t>
            </a:r>
            <a:r>
              <a:rPr lang="en" sz="600" dirty="0" err="1"/>
              <a:t>colah.github.io</a:t>
            </a:r>
            <a:r>
              <a:rPr lang="en" sz="600" dirty="0"/>
              <a:t>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1294095262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Word2Vec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4469161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4000</a:t>
            </a:r>
            <a:r>
              <a:rPr kumimoji="1" lang="ko-KR" altLang="en-US" dirty="0"/>
              <a:t>개의 단어들이 있다면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무식하게 </a:t>
            </a:r>
            <a:r>
              <a:rPr kumimoji="1" lang="en-US" altLang="ko-KR" dirty="0"/>
              <a:t>one-hot </a:t>
            </a:r>
            <a:r>
              <a:rPr kumimoji="1" lang="ko-KR" altLang="en-US" dirty="0"/>
              <a:t>벡터로 표현하면 </a:t>
            </a:r>
            <a:r>
              <a:rPr kumimoji="1" lang="en-US" altLang="ko-KR" dirty="0"/>
              <a:t>4000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이를 적은 차원으로 표현해 보자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4000</a:t>
            </a:r>
            <a:r>
              <a:rPr kumimoji="1" lang="ko-KR" altLang="en-US" dirty="0"/>
              <a:t>차원을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차원 처럼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단어를 표현하는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297" y="4205201"/>
            <a:ext cx="4503174" cy="189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4537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39052"/>
            <a:ext cx="7835900" cy="42164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https://www.slideshare.net/JunKim22/spark-zeppelin-77273056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369687982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작은 차원으로 임베딩된 결과는 단어간의 관계를 갖는다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man : woman = king : queen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임베딩된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http://www.lifestyletrading101.com/word2vec-deep-learning/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285" y="2778828"/>
            <a:ext cx="3538071" cy="330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01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그룹 73">
            <a:extLst>
              <a:ext uri="{FF2B5EF4-FFF2-40B4-BE49-F238E27FC236}">
                <a16:creationId xmlns:a16="http://schemas.microsoft.com/office/drawing/2014/main" id="{DCDB2A4D-7197-40EE-8F8E-BEC8374370BD}"/>
              </a:ext>
            </a:extLst>
          </p:cNvPr>
          <p:cNvGrpSpPr/>
          <p:nvPr/>
        </p:nvGrpSpPr>
        <p:grpSpPr>
          <a:xfrm>
            <a:off x="575866" y="3738030"/>
            <a:ext cx="7297022" cy="1230038"/>
            <a:chOff x="1153401" y="4317177"/>
            <a:chExt cx="9729363" cy="1640050"/>
          </a:xfrm>
        </p:grpSpPr>
        <p:pic>
          <p:nvPicPr>
            <p:cNvPr id="79" name="Picture 2" descr="사과다이어트, 사과팩,">
              <a:extLst>
                <a:ext uri="{FF2B5EF4-FFF2-40B4-BE49-F238E27FC236}">
                  <a16:creationId xmlns:a16="http://schemas.microsoft.com/office/drawing/2014/main" id="{FD33B6A0-F4A7-47D1-BACD-71017FD447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9180938" y="4513544"/>
              <a:ext cx="1701826" cy="135228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2" descr="사과다이어트, 사과팩,">
              <a:extLst>
                <a:ext uri="{FF2B5EF4-FFF2-40B4-BE49-F238E27FC236}">
                  <a16:creationId xmlns:a16="http://schemas.microsoft.com/office/drawing/2014/main" id="{709B763A-104C-4054-BE59-C4F74CD12D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1153401" y="5006639"/>
              <a:ext cx="684124" cy="54360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2" descr="사과다이어트, 사과팩,">
              <a:extLst>
                <a:ext uri="{FF2B5EF4-FFF2-40B4-BE49-F238E27FC236}">
                  <a16:creationId xmlns:a16="http://schemas.microsoft.com/office/drawing/2014/main" id="{27C4E5FA-A3F1-4CE7-BA6B-3CBF2DC15F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7969205" y="4472195"/>
              <a:ext cx="1352148" cy="107442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2" descr="사과다이어트, 사과팩,">
              <a:extLst>
                <a:ext uri="{FF2B5EF4-FFF2-40B4-BE49-F238E27FC236}">
                  <a16:creationId xmlns:a16="http://schemas.microsoft.com/office/drawing/2014/main" id="{ECC7CAA8-1C27-48D5-90D3-CE81F8BBDF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938998" y="4861831"/>
              <a:ext cx="1026992" cy="8160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2" descr="사과다이어트, 사과팩,">
              <a:extLst>
                <a:ext uri="{FF2B5EF4-FFF2-40B4-BE49-F238E27FC236}">
                  <a16:creationId xmlns:a16="http://schemas.microsoft.com/office/drawing/2014/main" id="{025D185A-E5F3-42B0-BDDF-A6152A4404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438086" y="5067480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2" descr="사과다이어트, 사과팩,">
              <a:extLst>
                <a:ext uri="{FF2B5EF4-FFF2-40B4-BE49-F238E27FC236}">
                  <a16:creationId xmlns:a16="http://schemas.microsoft.com/office/drawing/2014/main" id="{1C6038CB-70AD-4848-9111-5B3A1771BF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273861" y="4317177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2" descr="사과다이어트, 사과팩,">
              <a:extLst>
                <a:ext uri="{FF2B5EF4-FFF2-40B4-BE49-F238E27FC236}">
                  <a16:creationId xmlns:a16="http://schemas.microsoft.com/office/drawing/2014/main" id="{34217431-9E4A-4260-B336-E3CDB6C065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3516697" y="5268538"/>
              <a:ext cx="718766" cy="57113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2" descr="사과다이어트, 사과팩,">
              <a:extLst>
                <a:ext uri="{FF2B5EF4-FFF2-40B4-BE49-F238E27FC236}">
                  <a16:creationId xmlns:a16="http://schemas.microsoft.com/office/drawing/2014/main" id="{51FA2D53-73BB-4448-A970-62EEA90616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447787" y="5184275"/>
              <a:ext cx="972750" cy="77295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2" descr="사과다이어트, 사과팩,">
              <a:extLst>
                <a:ext uri="{FF2B5EF4-FFF2-40B4-BE49-F238E27FC236}">
                  <a16:creationId xmlns:a16="http://schemas.microsoft.com/office/drawing/2014/main" id="{59BFF7EA-6A97-482F-99B3-DD2A32BCD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985355" y="4332417"/>
              <a:ext cx="1108548" cy="88085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04CBA170-C0BF-4DC1-B1AA-3781E616FDCB}"/>
                </a:ext>
              </a:extLst>
            </p:cNvPr>
            <p:cNvGrpSpPr/>
            <p:nvPr/>
          </p:nvGrpSpPr>
          <p:grpSpPr>
            <a:xfrm>
              <a:off x="2331350" y="5141876"/>
              <a:ext cx="584742" cy="464640"/>
              <a:chOff x="2354207" y="4122520"/>
              <a:chExt cx="584742" cy="464640"/>
            </a:xfrm>
          </p:grpSpPr>
          <p:pic>
            <p:nvPicPr>
              <p:cNvPr id="91" name="Picture 2" descr="사과다이어트, 사과팩,">
                <a:extLst>
                  <a:ext uri="{FF2B5EF4-FFF2-40B4-BE49-F238E27FC236}">
                    <a16:creationId xmlns:a16="http://schemas.microsoft.com/office/drawing/2014/main" id="{395A7E84-4C75-4C4A-A5AD-C0E0D9D8FB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354207" y="4122520"/>
                <a:ext cx="584742" cy="46464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" name="Picture 2" descr="사과다이어트, 사과팩,">
                <a:extLst>
                  <a:ext uri="{FF2B5EF4-FFF2-40B4-BE49-F238E27FC236}">
                    <a16:creationId xmlns:a16="http://schemas.microsoft.com/office/drawing/2014/main" id="{C18C1673-C37B-488A-84AE-5D508D5F1B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alphaModFix amt="50000"/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354207" y="4122520"/>
                <a:ext cx="584742" cy="46464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0" name="Picture 2" descr="사과다이어트, 사과팩,">
              <a:extLst>
                <a:ext uri="{FF2B5EF4-FFF2-40B4-BE49-F238E27FC236}">
                  <a16:creationId xmlns:a16="http://schemas.microsoft.com/office/drawing/2014/main" id="{AD25FE8F-A65B-4B76-A9C6-5E2366989E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2911602" y="4495451"/>
              <a:ext cx="608860" cy="48380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제목 6">
            <a:extLst>
              <a:ext uri="{FF2B5EF4-FFF2-40B4-BE49-F238E27FC236}">
                <a16:creationId xmlns:a16="http://schemas.microsoft.com/office/drawing/2014/main" id="{282E2B12-0573-40FE-8921-052E8D2E3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  <a:endParaRPr lang="ko-KR" altLang="en-US" dirty="0"/>
          </a:p>
        </p:txBody>
      </p:sp>
      <p:cxnSp>
        <p:nvCxnSpPr>
          <p:cNvPr id="8" name="Shape 140">
            <a:extLst>
              <a:ext uri="{FF2B5EF4-FFF2-40B4-BE49-F238E27FC236}">
                <a16:creationId xmlns:a16="http://schemas.microsoft.com/office/drawing/2014/main" id="{15E11C71-6280-4786-8352-F2C936FE1BB5}"/>
              </a:ext>
            </a:extLst>
          </p:cNvPr>
          <p:cNvCxnSpPr>
            <a:cxnSpLocks/>
          </p:cNvCxnSpPr>
          <p:nvPr/>
        </p:nvCxnSpPr>
        <p:spPr>
          <a:xfrm rot="10800000" flipH="1">
            <a:off x="494681" y="5044401"/>
            <a:ext cx="8073000" cy="607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41">
            <a:extLst>
              <a:ext uri="{FF2B5EF4-FFF2-40B4-BE49-F238E27FC236}">
                <a16:creationId xmlns:a16="http://schemas.microsoft.com/office/drawing/2014/main" id="{857FF34D-C471-40DC-844F-5505BA0F2C16}"/>
              </a:ext>
            </a:extLst>
          </p:cNvPr>
          <p:cNvSpPr txBox="1"/>
          <p:nvPr/>
        </p:nvSpPr>
        <p:spPr>
          <a:xfrm>
            <a:off x="8007206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 err="1"/>
              <a:t>크다</a:t>
            </a:r>
            <a:endParaRPr lang="en" sz="1350" dirty="0"/>
          </a:p>
        </p:txBody>
      </p:sp>
      <p:sp>
        <p:nvSpPr>
          <p:cNvPr id="10" name="Shape 142">
            <a:extLst>
              <a:ext uri="{FF2B5EF4-FFF2-40B4-BE49-F238E27FC236}">
                <a16:creationId xmlns:a16="http://schemas.microsoft.com/office/drawing/2014/main" id="{5C050724-7AC9-48E9-8BBE-923BE9F22D63}"/>
              </a:ext>
            </a:extLst>
          </p:cNvPr>
          <p:cNvSpPr txBox="1"/>
          <p:nvPr/>
        </p:nvSpPr>
        <p:spPr>
          <a:xfrm>
            <a:off x="592420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작다</a:t>
            </a:r>
          </a:p>
        </p:txBody>
      </p:sp>
      <p:grpSp>
        <p:nvGrpSpPr>
          <p:cNvPr id="12" name="Shape 144">
            <a:extLst>
              <a:ext uri="{FF2B5EF4-FFF2-40B4-BE49-F238E27FC236}">
                <a16:creationId xmlns:a16="http://schemas.microsoft.com/office/drawing/2014/main" id="{CDBFE48B-8AC2-45AC-AE30-235AFDD09A56}"/>
              </a:ext>
            </a:extLst>
          </p:cNvPr>
          <p:cNvGrpSpPr/>
          <p:nvPr/>
        </p:nvGrpSpPr>
        <p:grpSpPr>
          <a:xfrm>
            <a:off x="3367992" y="2144559"/>
            <a:ext cx="560475" cy="2882663"/>
            <a:chOff x="3194512" y="2813675"/>
            <a:chExt cx="747300" cy="1636596"/>
          </a:xfrm>
        </p:grpSpPr>
        <p:cxnSp>
          <p:nvCxnSpPr>
            <p:cNvPr id="13" name="Shape 145">
              <a:extLst>
                <a:ext uri="{FF2B5EF4-FFF2-40B4-BE49-F238E27FC236}">
                  <a16:creationId xmlns:a16="http://schemas.microsoft.com/office/drawing/2014/main" id="{DC91E0A6-C5EC-459C-89DC-1727BECC5CD6}"/>
                </a:ext>
              </a:extLst>
            </p:cNvPr>
            <p:cNvCxnSpPr/>
            <p:nvPr/>
          </p:nvCxnSpPr>
          <p:spPr>
            <a:xfrm flipH="1">
              <a:off x="3565612" y="3024682"/>
              <a:ext cx="5100" cy="1425589"/>
            </a:xfrm>
            <a:prstGeom prst="straightConnector1">
              <a:avLst/>
            </a:prstGeom>
            <a:noFill/>
            <a:ln w="7620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4" name="Shape 146">
              <a:extLst>
                <a:ext uri="{FF2B5EF4-FFF2-40B4-BE49-F238E27FC236}">
                  <a16:creationId xmlns:a16="http://schemas.microsoft.com/office/drawing/2014/main" id="{9F9325D1-F2F4-44ED-82E3-73880B53BB9D}"/>
                </a:ext>
              </a:extLst>
            </p:cNvPr>
            <p:cNvSpPr txBox="1"/>
            <p:nvPr/>
          </p:nvSpPr>
          <p:spPr>
            <a:xfrm>
              <a:off x="3194512" y="2813675"/>
              <a:ext cx="747300" cy="183679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algn="ctr"/>
              <a:r>
                <a:rPr lang="en" sz="1350" dirty="0"/>
                <a:t>기준</a:t>
              </a:r>
            </a:p>
          </p:txBody>
        </p:sp>
      </p:grpSp>
      <p:sp>
        <p:nvSpPr>
          <p:cNvPr id="78" name="Shape 147">
            <a:extLst>
              <a:ext uri="{FF2B5EF4-FFF2-40B4-BE49-F238E27FC236}">
                <a16:creationId xmlns:a16="http://schemas.microsoft.com/office/drawing/2014/main" id="{F143C0A3-03B9-45AF-8A6F-9BA0DA3877E1}"/>
              </a:ext>
            </a:extLst>
          </p:cNvPr>
          <p:cNvSpPr txBox="1"/>
          <p:nvPr/>
        </p:nvSpPr>
        <p:spPr>
          <a:xfrm>
            <a:off x="6845729" y="3537782"/>
            <a:ext cx="777947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b="1" dirty="0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124527472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강화학습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7777242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2633412"/>
            <a:ext cx="5934202" cy="2831596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www.slideshare.net</a:t>
            </a:r>
            <a:r>
              <a:rPr lang="en" sz="600" dirty="0"/>
              <a:t>/carpedm20/reinforcement-learning-an-introduction-64037079</a:t>
            </a:r>
          </a:p>
        </p:txBody>
      </p:sp>
    </p:spTree>
    <p:extLst>
      <p:ext uri="{BB962C8B-B14F-4D97-AF65-F5344CB8AC3E}">
        <p14:creationId xmlns:p14="http://schemas.microsoft.com/office/powerpoint/2010/main" val="853588047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89628" y="1837706"/>
            <a:ext cx="7886700" cy="4351338"/>
          </a:xfrm>
        </p:spPr>
        <p:txBody>
          <a:bodyPr/>
          <a:lstStyle/>
          <a:p>
            <a:r>
              <a:rPr kumimoji="1" lang="ko-KR" altLang="en-US" dirty="0"/>
              <a:t>강화학습에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을 사용한 것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DQN(Deep Q</a:t>
            </a:r>
            <a:r>
              <a:rPr kumimoji="1" lang="ko-KR" altLang="en-US" dirty="0"/>
              <a:t> </a:t>
            </a:r>
            <a:r>
              <a:rPr kumimoji="1" lang="en-US" altLang="ko-KR" dirty="0"/>
              <a:t>Network)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13186" b="26889"/>
          <a:stretch/>
        </p:blipFill>
        <p:spPr>
          <a:xfrm>
            <a:off x="3154039" y="4356653"/>
            <a:ext cx="4628147" cy="22531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21" y="4356653"/>
            <a:ext cx="1698232" cy="1698232"/>
          </a:xfrm>
          <a:prstGeom prst="rect">
            <a:avLst/>
          </a:prstGeo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4665343" y="3119563"/>
            <a:ext cx="1608314" cy="569792"/>
          </a:xfrm>
          <a:prstGeom prst="rect">
            <a:avLst/>
          </a:prstGeom>
          <a:solidFill>
            <a:srgbClr val="F7F7F7"/>
          </a:solidFill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350" dirty="0">
                <a:solidFill>
                  <a:srgbClr val="4D5459"/>
                </a:solidFill>
              </a:rPr>
              <a:t>Environment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5057548" y="2242860"/>
            <a:ext cx="823904" cy="495659"/>
          </a:xfrm>
          <a:prstGeom prst="rect">
            <a:avLst/>
          </a:prstGeom>
          <a:solidFill>
            <a:srgbClr val="F7F7F7"/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None/>
              <a:defRPr kumimoji="1" lang="en-US" altLang="en-US" sz="6000" b="0" i="0" kern="1200" dirty="0" smtClean="0">
                <a:solidFill>
                  <a:srgbClr val="838F96"/>
                </a:solidFill>
                <a:latin typeface="SeoulNamsan B" charset="-127"/>
                <a:ea typeface="SeoulNamsan B" charset="-127"/>
                <a:cs typeface="SeoulNamsan B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350" dirty="0">
                <a:solidFill>
                  <a:srgbClr val="4D5459"/>
                </a:solidFill>
              </a:rPr>
              <a:t>Agent</a:t>
            </a:r>
            <a:endParaRPr lang="en-US" sz="675" dirty="0">
              <a:solidFill>
                <a:srgbClr val="4D5459"/>
              </a:solidFill>
            </a:endParaRPr>
          </a:p>
        </p:txBody>
      </p:sp>
      <p:cxnSp>
        <p:nvCxnSpPr>
          <p:cNvPr id="9" name="Elbow Connector 15"/>
          <p:cNvCxnSpPr/>
          <p:nvPr/>
        </p:nvCxnSpPr>
        <p:spPr>
          <a:xfrm>
            <a:off x="5881452" y="2490689"/>
            <a:ext cx="392206" cy="913770"/>
          </a:xfrm>
          <a:prstGeom prst="bentConnector3">
            <a:avLst>
              <a:gd name="adj1" fmla="val 221692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6" r="18886"/>
          <a:stretch/>
        </p:blipFill>
        <p:spPr>
          <a:xfrm>
            <a:off x="3154037" y="6189589"/>
            <a:ext cx="4569368" cy="425153"/>
          </a:xfrm>
          <a:prstGeom prst="rect">
            <a:avLst/>
          </a:prstGeom>
        </p:spPr>
      </p:pic>
      <p:grpSp>
        <p:nvGrpSpPr>
          <p:cNvPr id="11" name="Group 3"/>
          <p:cNvGrpSpPr/>
          <p:nvPr/>
        </p:nvGrpSpPr>
        <p:grpSpPr>
          <a:xfrm>
            <a:off x="3154038" y="5086130"/>
            <a:ext cx="4628148" cy="1530274"/>
            <a:chOff x="3190966" y="4045844"/>
            <a:chExt cx="6170864" cy="204036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3682" y="5339734"/>
              <a:ext cx="771358" cy="74647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5040" y="5339734"/>
              <a:ext cx="771358" cy="74647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6398" y="5339734"/>
              <a:ext cx="771358" cy="74647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7756" y="5339734"/>
              <a:ext cx="771358" cy="74647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324" y="5335302"/>
              <a:ext cx="771358" cy="7464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8317" y="4045844"/>
              <a:ext cx="933094" cy="129389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9114" y="5330869"/>
              <a:ext cx="771358" cy="74647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966" y="5330869"/>
              <a:ext cx="771358" cy="74647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0472" y="5330869"/>
              <a:ext cx="771358" cy="746475"/>
            </a:xfrm>
            <a:prstGeom prst="rect">
              <a:avLst/>
            </a:prstGeom>
          </p:spPr>
        </p:pic>
      </p:grpSp>
      <p:pic>
        <p:nvPicPr>
          <p:cNvPr id="21" name="그림 32"/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863" y="5224474"/>
            <a:ext cx="457198" cy="4381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89"/>
          <a:stretch/>
        </p:blipFill>
        <p:spPr>
          <a:xfrm>
            <a:off x="3670434" y="4025235"/>
            <a:ext cx="1205602" cy="16882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4"/>
              <p:cNvSpPr txBox="1">
                <a:spLocks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4D5459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blipFill rotWithShape="0">
                <a:blip r:embed="rId8"/>
                <a:stretch>
                  <a:fillRect l="-2128" t="-14286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Elbow Connector 17"/>
          <p:cNvCxnSpPr/>
          <p:nvPr/>
        </p:nvCxnSpPr>
        <p:spPr>
          <a:xfrm rot="10800000" flipH="1">
            <a:off x="4665342" y="2434717"/>
            <a:ext cx="392206" cy="1027074"/>
          </a:xfrm>
          <a:prstGeom prst="bentConnector4">
            <a:avLst>
              <a:gd name="adj1" fmla="val -158238"/>
              <a:gd name="adj2" fmla="val 99594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4"/>
              <p:cNvSpPr txBox="1">
                <a:spLocks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blipFill rotWithShape="0">
                <a:blip r:embed="rId9"/>
                <a:stretch>
                  <a:fillRect t="-138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Elbow Connector 16"/>
          <p:cNvCxnSpPr/>
          <p:nvPr/>
        </p:nvCxnSpPr>
        <p:spPr>
          <a:xfrm rot="10800000" flipH="1">
            <a:off x="4665342" y="2549380"/>
            <a:ext cx="392206" cy="792014"/>
          </a:xfrm>
          <a:prstGeom prst="bentConnector4">
            <a:avLst>
              <a:gd name="adj1" fmla="val -129002"/>
              <a:gd name="adj2" fmla="val 99836"/>
            </a:avLst>
          </a:prstGeom>
          <a:ln w="19050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1"/>
          <p:cNvSpPr/>
          <p:nvPr/>
        </p:nvSpPr>
        <p:spPr>
          <a:xfrm>
            <a:off x="4288276" y="2712942"/>
            <a:ext cx="1104845" cy="381046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28" name="꺾인 연결선[E] 27"/>
          <p:cNvCxnSpPr/>
          <p:nvPr/>
        </p:nvCxnSpPr>
        <p:spPr>
          <a:xfrm rot="5400000">
            <a:off x="3709893" y="3938015"/>
            <a:ext cx="1974837" cy="286779"/>
          </a:xfrm>
          <a:prstGeom prst="bentConnector3">
            <a:avLst>
              <a:gd name="adj1" fmla="val 48101"/>
            </a:avLst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4"/>
              <p:cNvSpPr txBox="1">
                <a:spLocks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0070C0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ko-KR" alt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blipFill rotWithShape="0">
                <a:blip r:embed="rId10"/>
                <a:stretch>
                  <a:fillRect l="-2222" t="-13889" b="-36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1"/>
          <p:cNvSpPr/>
          <p:nvPr/>
        </p:nvSpPr>
        <p:spPr>
          <a:xfrm>
            <a:off x="4151779" y="5068824"/>
            <a:ext cx="804287" cy="695842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grpSp>
        <p:nvGrpSpPr>
          <p:cNvPr id="31" name="그룹 236"/>
          <p:cNvGrpSpPr/>
          <p:nvPr/>
        </p:nvGrpSpPr>
        <p:grpSpPr>
          <a:xfrm>
            <a:off x="1159878" y="2899638"/>
            <a:ext cx="1729500" cy="1589892"/>
            <a:chOff x="4864608" y="2258291"/>
            <a:chExt cx="2290291" cy="2105415"/>
          </a:xfrm>
        </p:grpSpPr>
        <p:sp>
          <p:nvSpPr>
            <p:cNvPr id="32" name="타원 58"/>
            <p:cNvSpPr/>
            <p:nvPr/>
          </p:nvSpPr>
          <p:spPr>
            <a:xfrm>
              <a:off x="5016769" y="27255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3" name="타원 59"/>
            <p:cNvSpPr/>
            <p:nvPr/>
          </p:nvSpPr>
          <p:spPr>
            <a:xfrm>
              <a:off x="5016768" y="330870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4" name="타원 60"/>
            <p:cNvSpPr/>
            <p:nvPr/>
          </p:nvSpPr>
          <p:spPr>
            <a:xfrm>
              <a:off x="5022994" y="38918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5" name="타원 61"/>
            <p:cNvSpPr/>
            <p:nvPr/>
          </p:nvSpPr>
          <p:spPr>
            <a:xfrm>
              <a:off x="5656204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6" name="타원 62"/>
            <p:cNvSpPr/>
            <p:nvPr/>
          </p:nvSpPr>
          <p:spPr>
            <a:xfrm>
              <a:off x="5656206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7" name="타원 63"/>
            <p:cNvSpPr/>
            <p:nvPr/>
          </p:nvSpPr>
          <p:spPr>
            <a:xfrm>
              <a:off x="5656205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8" name="타원 64"/>
            <p:cNvSpPr/>
            <p:nvPr/>
          </p:nvSpPr>
          <p:spPr>
            <a:xfrm>
              <a:off x="5662431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9" name="타원 65"/>
            <p:cNvSpPr/>
            <p:nvPr/>
          </p:nvSpPr>
          <p:spPr>
            <a:xfrm>
              <a:off x="6301867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0" name="타원 66"/>
            <p:cNvSpPr/>
            <p:nvPr/>
          </p:nvSpPr>
          <p:spPr>
            <a:xfrm>
              <a:off x="6301869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1" name="타원 67"/>
            <p:cNvSpPr/>
            <p:nvPr/>
          </p:nvSpPr>
          <p:spPr>
            <a:xfrm>
              <a:off x="6301868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2" name="타원 68"/>
            <p:cNvSpPr/>
            <p:nvPr/>
          </p:nvSpPr>
          <p:spPr>
            <a:xfrm>
              <a:off x="6308094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3" name="타원 69"/>
            <p:cNvSpPr/>
            <p:nvPr/>
          </p:nvSpPr>
          <p:spPr>
            <a:xfrm>
              <a:off x="6944869" y="27192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4" name="타원 70"/>
            <p:cNvSpPr/>
            <p:nvPr/>
          </p:nvSpPr>
          <p:spPr>
            <a:xfrm>
              <a:off x="6944868" y="330240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5" name="타원 71"/>
            <p:cNvSpPr/>
            <p:nvPr/>
          </p:nvSpPr>
          <p:spPr>
            <a:xfrm>
              <a:off x="6951094" y="38855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grpSp>
          <p:nvGrpSpPr>
            <p:cNvPr id="46" name="그룹 233"/>
            <p:cNvGrpSpPr/>
            <p:nvPr/>
          </p:nvGrpSpPr>
          <p:grpSpPr>
            <a:xfrm>
              <a:off x="5062487" y="2461820"/>
              <a:ext cx="600414" cy="1717121"/>
              <a:chOff x="5062487" y="2461820"/>
              <a:chExt cx="600414" cy="1717121"/>
            </a:xfrm>
          </p:grpSpPr>
          <p:cxnSp>
            <p:nvCxnSpPr>
              <p:cNvPr id="91" name="직선 연결선[R] 75"/>
              <p:cNvCxnSpPr/>
              <p:nvPr/>
            </p:nvCxnSpPr>
            <p:spPr>
              <a:xfrm>
                <a:off x="5062488" y="2748411"/>
                <a:ext cx="593717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[R] 76"/>
              <p:cNvCxnSpPr/>
              <p:nvPr/>
            </p:nvCxnSpPr>
            <p:spPr>
              <a:xfrm>
                <a:off x="5062488" y="2748411"/>
                <a:ext cx="599943" cy="86354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[R] 80"/>
              <p:cNvCxnSpPr/>
              <p:nvPr/>
            </p:nvCxnSpPr>
            <p:spPr>
              <a:xfrm>
                <a:off x="5062488" y="2748411"/>
                <a:ext cx="600411" cy="14305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[R] 93"/>
              <p:cNvCxnSpPr/>
              <p:nvPr/>
            </p:nvCxnSpPr>
            <p:spPr>
              <a:xfrm flipV="1">
                <a:off x="5062488" y="2461820"/>
                <a:ext cx="600413" cy="2865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[R] 94"/>
              <p:cNvCxnSpPr/>
              <p:nvPr/>
            </p:nvCxnSpPr>
            <p:spPr>
              <a:xfrm flipV="1">
                <a:off x="5062487" y="2461820"/>
                <a:ext cx="600414" cy="86974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[R] 90"/>
              <p:cNvCxnSpPr/>
              <p:nvPr/>
            </p:nvCxnSpPr>
            <p:spPr>
              <a:xfrm flipV="1">
                <a:off x="5062487" y="302880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[R] 96"/>
              <p:cNvCxnSpPr/>
              <p:nvPr/>
            </p:nvCxnSpPr>
            <p:spPr>
              <a:xfrm>
                <a:off x="5062487" y="3331561"/>
                <a:ext cx="599944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[R] 97"/>
              <p:cNvCxnSpPr/>
              <p:nvPr/>
            </p:nvCxnSpPr>
            <p:spPr>
              <a:xfrm>
                <a:off x="5068713" y="3914711"/>
                <a:ext cx="594186" cy="2642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[R] 100"/>
              <p:cNvCxnSpPr/>
              <p:nvPr/>
            </p:nvCxnSpPr>
            <p:spPr>
              <a:xfrm flipV="1">
                <a:off x="5068713" y="361195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[R] 99"/>
              <p:cNvCxnSpPr/>
              <p:nvPr/>
            </p:nvCxnSpPr>
            <p:spPr>
              <a:xfrm flipV="1">
                <a:off x="5068713" y="3028806"/>
                <a:ext cx="587492" cy="88590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[R] 106"/>
              <p:cNvCxnSpPr/>
              <p:nvPr/>
            </p:nvCxnSpPr>
            <p:spPr>
              <a:xfrm flipV="1">
                <a:off x="5068713" y="2461820"/>
                <a:ext cx="594188" cy="14528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[R] 111"/>
              <p:cNvCxnSpPr/>
              <p:nvPr/>
            </p:nvCxnSpPr>
            <p:spPr>
              <a:xfrm>
                <a:off x="5062487" y="3331561"/>
                <a:ext cx="600412" cy="84738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234"/>
            <p:cNvGrpSpPr/>
            <p:nvPr/>
          </p:nvGrpSpPr>
          <p:grpSpPr>
            <a:xfrm>
              <a:off x="5695228" y="2445656"/>
              <a:ext cx="613336" cy="1749450"/>
              <a:chOff x="5695228" y="2445656"/>
              <a:chExt cx="613336" cy="1749450"/>
            </a:xfrm>
          </p:grpSpPr>
          <p:cxnSp>
            <p:nvCxnSpPr>
              <p:cNvPr id="75" name="직선 연결선[R] 114"/>
              <p:cNvCxnSpPr/>
              <p:nvPr/>
            </p:nvCxnSpPr>
            <p:spPr>
              <a:xfrm>
                <a:off x="5701925" y="24456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[R] 117"/>
              <p:cNvCxnSpPr/>
              <p:nvPr/>
            </p:nvCxnSpPr>
            <p:spPr>
              <a:xfrm>
                <a:off x="5695230" y="2461820"/>
                <a:ext cx="606638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[R] 120"/>
              <p:cNvCxnSpPr/>
              <p:nvPr/>
            </p:nvCxnSpPr>
            <p:spPr>
              <a:xfrm>
                <a:off x="5695230" y="2461820"/>
                <a:ext cx="61286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[R] 123"/>
              <p:cNvCxnSpPr/>
              <p:nvPr/>
            </p:nvCxnSpPr>
            <p:spPr>
              <a:xfrm>
                <a:off x="5695230" y="2461820"/>
                <a:ext cx="613332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[R] 126"/>
              <p:cNvCxnSpPr/>
              <p:nvPr/>
            </p:nvCxnSpPr>
            <p:spPr>
              <a:xfrm flipV="1">
                <a:off x="5701924" y="2461820"/>
                <a:ext cx="606640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[R] 133"/>
              <p:cNvCxnSpPr/>
              <p:nvPr/>
            </p:nvCxnSpPr>
            <p:spPr>
              <a:xfrm>
                <a:off x="5701924" y="30288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[R] 136"/>
              <p:cNvCxnSpPr/>
              <p:nvPr/>
            </p:nvCxnSpPr>
            <p:spPr>
              <a:xfrm>
                <a:off x="5701924" y="3028806"/>
                <a:ext cx="606170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[R] 139"/>
              <p:cNvCxnSpPr/>
              <p:nvPr/>
            </p:nvCxnSpPr>
            <p:spPr>
              <a:xfrm>
                <a:off x="5701924" y="3028806"/>
                <a:ext cx="606638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[R] 143"/>
              <p:cNvCxnSpPr/>
              <p:nvPr/>
            </p:nvCxnSpPr>
            <p:spPr>
              <a:xfrm flipV="1">
                <a:off x="5708150" y="2461820"/>
                <a:ext cx="60041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[R] 146"/>
              <p:cNvCxnSpPr/>
              <p:nvPr/>
            </p:nvCxnSpPr>
            <p:spPr>
              <a:xfrm flipV="1">
                <a:off x="5708150" y="3028806"/>
                <a:ext cx="593718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[R] 150"/>
              <p:cNvCxnSpPr/>
              <p:nvPr/>
            </p:nvCxnSpPr>
            <p:spPr>
              <a:xfrm>
                <a:off x="5708150" y="36119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[R] 155"/>
              <p:cNvCxnSpPr/>
              <p:nvPr/>
            </p:nvCxnSpPr>
            <p:spPr>
              <a:xfrm>
                <a:off x="5708150" y="3611956"/>
                <a:ext cx="600412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[R] 158"/>
              <p:cNvCxnSpPr/>
              <p:nvPr/>
            </p:nvCxnSpPr>
            <p:spPr>
              <a:xfrm>
                <a:off x="5701923" y="41951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[R] 161"/>
              <p:cNvCxnSpPr/>
              <p:nvPr/>
            </p:nvCxnSpPr>
            <p:spPr>
              <a:xfrm flipV="1">
                <a:off x="5695228" y="3611956"/>
                <a:ext cx="612866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[R] 165"/>
              <p:cNvCxnSpPr/>
              <p:nvPr/>
            </p:nvCxnSpPr>
            <p:spPr>
              <a:xfrm flipV="1">
                <a:off x="5695228" y="3028806"/>
                <a:ext cx="606640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[R] 168"/>
              <p:cNvCxnSpPr/>
              <p:nvPr/>
            </p:nvCxnSpPr>
            <p:spPr>
              <a:xfrm flipV="1">
                <a:off x="5695228" y="2461820"/>
                <a:ext cx="613336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235"/>
            <p:cNvGrpSpPr/>
            <p:nvPr/>
          </p:nvGrpSpPr>
          <p:grpSpPr>
            <a:xfrm>
              <a:off x="6340891" y="2461820"/>
              <a:ext cx="610203" cy="1717121"/>
              <a:chOff x="6340891" y="2461820"/>
              <a:chExt cx="610203" cy="1717121"/>
            </a:xfrm>
          </p:grpSpPr>
          <p:cxnSp>
            <p:nvCxnSpPr>
              <p:cNvPr id="63" name="직선 연결선[R] 176"/>
              <p:cNvCxnSpPr/>
              <p:nvPr/>
            </p:nvCxnSpPr>
            <p:spPr>
              <a:xfrm>
                <a:off x="6340893" y="2461820"/>
                <a:ext cx="603976" cy="2802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[R] 183"/>
              <p:cNvCxnSpPr/>
              <p:nvPr/>
            </p:nvCxnSpPr>
            <p:spPr>
              <a:xfrm flipV="1">
                <a:off x="6347587" y="2742113"/>
                <a:ext cx="597282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[R] 186"/>
              <p:cNvCxnSpPr/>
              <p:nvPr/>
            </p:nvCxnSpPr>
            <p:spPr>
              <a:xfrm flipV="1">
                <a:off x="6353813" y="2742113"/>
                <a:ext cx="591056" cy="8698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[R] 189"/>
              <p:cNvCxnSpPr/>
              <p:nvPr/>
            </p:nvCxnSpPr>
            <p:spPr>
              <a:xfrm flipV="1">
                <a:off x="6340891" y="2742113"/>
                <a:ext cx="603977" cy="14368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[R] 193"/>
              <p:cNvCxnSpPr/>
              <p:nvPr/>
            </p:nvCxnSpPr>
            <p:spPr>
              <a:xfrm flipV="1">
                <a:off x="6340891" y="3325263"/>
                <a:ext cx="603977" cy="85367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[R] 196"/>
              <p:cNvCxnSpPr/>
              <p:nvPr/>
            </p:nvCxnSpPr>
            <p:spPr>
              <a:xfrm flipV="1">
                <a:off x="6340891" y="3908413"/>
                <a:ext cx="610203" cy="2705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[R] 199"/>
              <p:cNvCxnSpPr/>
              <p:nvPr/>
            </p:nvCxnSpPr>
            <p:spPr>
              <a:xfrm>
                <a:off x="6353813" y="361195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[R] 202"/>
              <p:cNvCxnSpPr/>
              <p:nvPr/>
            </p:nvCxnSpPr>
            <p:spPr>
              <a:xfrm flipV="1">
                <a:off x="6353813" y="3325263"/>
                <a:ext cx="591055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[R] 205"/>
              <p:cNvCxnSpPr/>
              <p:nvPr/>
            </p:nvCxnSpPr>
            <p:spPr>
              <a:xfrm flipH="1" flipV="1">
                <a:off x="6347587" y="302880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[R] 209"/>
              <p:cNvCxnSpPr/>
              <p:nvPr/>
            </p:nvCxnSpPr>
            <p:spPr>
              <a:xfrm flipH="1" flipV="1">
                <a:off x="6340893" y="2461820"/>
                <a:ext cx="603975" cy="8634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[R] 212"/>
              <p:cNvCxnSpPr/>
              <p:nvPr/>
            </p:nvCxnSpPr>
            <p:spPr>
              <a:xfrm flipH="1" flipV="1">
                <a:off x="6340893" y="2461820"/>
                <a:ext cx="610201" cy="14465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[R] 215"/>
              <p:cNvCxnSpPr/>
              <p:nvPr/>
            </p:nvCxnSpPr>
            <p:spPr>
              <a:xfrm flipH="1" flipV="1">
                <a:off x="6347587" y="3028806"/>
                <a:ext cx="603507" cy="87960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타원 219"/>
            <p:cNvSpPr/>
            <p:nvPr/>
          </p:nvSpPr>
          <p:spPr>
            <a:xfrm>
              <a:off x="4864609" y="25610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0" name="타원 220"/>
            <p:cNvSpPr/>
            <p:nvPr/>
          </p:nvSpPr>
          <p:spPr>
            <a:xfrm>
              <a:off x="4864608" y="314419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1" name="타원 221"/>
            <p:cNvSpPr/>
            <p:nvPr/>
          </p:nvSpPr>
          <p:spPr>
            <a:xfrm>
              <a:off x="4870834" y="37273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2" name="타원 222"/>
            <p:cNvSpPr/>
            <p:nvPr/>
          </p:nvSpPr>
          <p:spPr>
            <a:xfrm>
              <a:off x="5504044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3" name="타원 223"/>
            <p:cNvSpPr/>
            <p:nvPr/>
          </p:nvSpPr>
          <p:spPr>
            <a:xfrm>
              <a:off x="5504046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4" name="타원 224"/>
            <p:cNvSpPr/>
            <p:nvPr/>
          </p:nvSpPr>
          <p:spPr>
            <a:xfrm>
              <a:off x="5504045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5" name="타원 225"/>
            <p:cNvSpPr/>
            <p:nvPr/>
          </p:nvSpPr>
          <p:spPr>
            <a:xfrm>
              <a:off x="5510271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6" name="타원 226"/>
            <p:cNvSpPr/>
            <p:nvPr/>
          </p:nvSpPr>
          <p:spPr>
            <a:xfrm>
              <a:off x="6149707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7" name="타원 227"/>
            <p:cNvSpPr/>
            <p:nvPr/>
          </p:nvSpPr>
          <p:spPr>
            <a:xfrm>
              <a:off x="6149709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8" name="타원 228"/>
            <p:cNvSpPr/>
            <p:nvPr/>
          </p:nvSpPr>
          <p:spPr>
            <a:xfrm>
              <a:off x="6149708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9" name="타원 229"/>
            <p:cNvSpPr/>
            <p:nvPr/>
          </p:nvSpPr>
          <p:spPr>
            <a:xfrm>
              <a:off x="6155934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0" name="타원 230"/>
            <p:cNvSpPr/>
            <p:nvPr/>
          </p:nvSpPr>
          <p:spPr>
            <a:xfrm>
              <a:off x="6792709" y="255474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25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1" name="타원 231"/>
            <p:cNvSpPr/>
            <p:nvPr/>
          </p:nvSpPr>
          <p:spPr>
            <a:xfrm>
              <a:off x="6792708" y="313789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2" name="타원 232"/>
            <p:cNvSpPr/>
            <p:nvPr/>
          </p:nvSpPr>
          <p:spPr>
            <a:xfrm>
              <a:off x="6798934" y="3721048"/>
              <a:ext cx="355965" cy="35596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</p:grpSp>
      <p:cxnSp>
        <p:nvCxnSpPr>
          <p:cNvPr id="103" name="꺾인 연결선[E] 102"/>
          <p:cNvCxnSpPr/>
          <p:nvPr/>
        </p:nvCxnSpPr>
        <p:spPr>
          <a:xfrm rot="10800000" flipV="1">
            <a:off x="3371828" y="2903464"/>
            <a:ext cx="916448" cy="1257277"/>
          </a:xfrm>
          <a:prstGeom prst="bentConnector3">
            <a:avLst>
              <a:gd name="adj1" fmla="val 39025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4" name="그림 10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432" y="4902053"/>
            <a:ext cx="1390650" cy="1285875"/>
          </a:xfrm>
          <a:prstGeom prst="rect">
            <a:avLst/>
          </a:prstGeom>
        </p:spPr>
      </p:pic>
      <p:cxnSp>
        <p:nvCxnSpPr>
          <p:cNvPr id="105" name="꺾인 연결선[E] 172"/>
          <p:cNvCxnSpPr/>
          <p:nvPr/>
        </p:nvCxnSpPr>
        <p:spPr>
          <a:xfrm rot="16200000" flipH="1" flipV="1">
            <a:off x="1868475" y="2029084"/>
            <a:ext cx="965346" cy="2382539"/>
          </a:xfrm>
          <a:prstGeom prst="bentConnector4">
            <a:avLst>
              <a:gd name="adj1" fmla="val -31364"/>
              <a:gd name="adj2" fmla="val 106511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6" name="Rectangle 21"/>
          <p:cNvSpPr/>
          <p:nvPr/>
        </p:nvSpPr>
        <p:spPr>
          <a:xfrm>
            <a:off x="6867841" y="2738518"/>
            <a:ext cx="1089752" cy="355469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107" name="꺾인 연결선[E] 106"/>
          <p:cNvCxnSpPr/>
          <p:nvPr/>
        </p:nvCxnSpPr>
        <p:spPr>
          <a:xfrm rot="5400000" flipH="1" flipV="1">
            <a:off x="4802064" y="1393767"/>
            <a:ext cx="910433" cy="4310874"/>
          </a:xfrm>
          <a:prstGeom prst="bentConnector3">
            <a:avLst>
              <a:gd name="adj1" fmla="val 17717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8" name="텍스트 상자 107"/>
          <p:cNvSpPr txBox="1"/>
          <p:nvPr/>
        </p:nvSpPr>
        <p:spPr>
          <a:xfrm>
            <a:off x="2917858" y="4033784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>
                <a:solidFill>
                  <a:srgbClr val="4D5459"/>
                </a:solidFill>
                <a:latin typeface="SeoulNamsan B" charset="-127"/>
                <a:ea typeface="SeoulNamsan B" charset="-127"/>
                <a:cs typeface="SeoulNamsan B" charset="-127"/>
              </a:rPr>
              <a:t>점프</a:t>
            </a:r>
          </a:p>
        </p:txBody>
      </p:sp>
      <p:sp>
        <p:nvSpPr>
          <p:cNvPr id="109" name="Shape 818"/>
          <p:cNvSpPr txBox="1"/>
          <p:nvPr/>
        </p:nvSpPr>
        <p:spPr>
          <a:xfrm>
            <a:off x="811770" y="609970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www.slideshare.net</a:t>
            </a:r>
            <a:r>
              <a:rPr lang="en" sz="600" dirty="0"/>
              <a:t>/</a:t>
            </a:r>
            <a:r>
              <a:rPr lang="en" sz="600" dirty="0" err="1"/>
              <a:t>deview</a:t>
            </a:r>
            <a:r>
              <a:rPr lang="en" sz="600" dirty="0"/>
              <a:t>/ai-67608549</a:t>
            </a:r>
          </a:p>
        </p:txBody>
      </p:sp>
    </p:spTree>
    <p:extLst>
      <p:ext uri="{BB962C8B-B14F-4D97-AF65-F5344CB8AC3E}">
        <p14:creationId xmlns:p14="http://schemas.microsoft.com/office/powerpoint/2010/main" val="106354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사용은 동일</a:t>
            </a:r>
            <a:endParaRPr kumimoji="1" lang="en-US" altLang="ko-KR"/>
          </a:p>
          <a:p>
            <a:r>
              <a:rPr kumimoji="1" lang="ko-KR" altLang="en-US"/>
              <a:t>학습에 필요한 데이터를 동적으로 생성</a:t>
            </a:r>
            <a:endParaRPr kumimoji="1" lang="en-US" altLang="ko-KR"/>
          </a:p>
          <a:p>
            <a:r>
              <a:rPr kumimoji="1" lang="ko-KR" altLang="en-US"/>
              <a:t>시뮬레이터를 사용하여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709300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 예 </a:t>
            </a:r>
            <a:r>
              <a:rPr kumimoji="1" lang="en-US" altLang="ko-KR"/>
              <a:t>-</a:t>
            </a:r>
            <a:r>
              <a:rPr kumimoji="1" lang="ko-KR" altLang="en-US"/>
              <a:t> 아타리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https://www.youtube.com/watch?v=V1eYniJ0Rnk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532" y="1705452"/>
            <a:ext cx="3632923" cy="418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2529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 예 </a:t>
            </a:r>
            <a:r>
              <a:rPr kumimoji="1" lang="en-US" altLang="ko-KR"/>
              <a:t>-</a:t>
            </a:r>
            <a:r>
              <a:rPr kumimoji="1" lang="ko-KR" altLang="en-US"/>
              <a:t> 쿠키런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https://www.youtube.com/watch?v=exXD6wJLJ6s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1549899"/>
            <a:ext cx="5282557" cy="432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6523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GAN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3103607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04" y="2102940"/>
            <a:ext cx="7442791" cy="3735545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https://arxiv.org/pdf/1511.06434.pdf</a:t>
            </a:r>
          </a:p>
        </p:txBody>
      </p:sp>
    </p:spTree>
    <p:extLst>
      <p:ext uri="{BB962C8B-B14F-4D97-AF65-F5344CB8AC3E}">
        <p14:creationId xmlns:p14="http://schemas.microsoft.com/office/powerpoint/2010/main" val="61587460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Image Translation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65" y="2749657"/>
            <a:ext cx="7272670" cy="2745654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https://phillipi.github.io/pix2pix/</a:t>
            </a:r>
          </a:p>
        </p:txBody>
      </p:sp>
    </p:spTree>
    <p:extLst>
      <p:ext uri="{BB962C8B-B14F-4D97-AF65-F5344CB8AC3E}">
        <p14:creationId xmlns:p14="http://schemas.microsoft.com/office/powerpoint/2010/main" val="13332450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06" y="1901757"/>
            <a:ext cx="5725513" cy="3871721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http://research.nvidia.com/sites/default/files/publications/karras2017gan-paper.pdf</a:t>
            </a:r>
          </a:p>
        </p:txBody>
      </p:sp>
    </p:spTree>
    <p:extLst>
      <p:ext uri="{BB962C8B-B14F-4D97-AF65-F5344CB8AC3E}">
        <p14:creationId xmlns:p14="http://schemas.microsoft.com/office/powerpoint/2010/main" val="959461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84">
            <a:extLst>
              <a:ext uri="{FF2B5EF4-FFF2-40B4-BE49-F238E27FC236}">
                <a16:creationId xmlns:a16="http://schemas.microsoft.com/office/drawing/2014/main" id="{9F5981C5-B2B1-4876-8729-FB1DE4DB5667}"/>
              </a:ext>
            </a:extLst>
          </p:cNvPr>
          <p:cNvGrpSpPr/>
          <p:nvPr/>
        </p:nvGrpSpPr>
        <p:grpSpPr>
          <a:xfrm>
            <a:off x="575866" y="3232827"/>
            <a:ext cx="7297022" cy="1735241"/>
            <a:chOff x="1153401" y="3643572"/>
            <a:chExt cx="9729363" cy="2313655"/>
          </a:xfrm>
        </p:grpSpPr>
        <p:pic>
          <p:nvPicPr>
            <p:cNvPr id="86" name="Picture 2" descr="사과다이어트, 사과팩,">
              <a:extLst>
                <a:ext uri="{FF2B5EF4-FFF2-40B4-BE49-F238E27FC236}">
                  <a16:creationId xmlns:a16="http://schemas.microsoft.com/office/drawing/2014/main" id="{5E439B62-85EF-4BA8-B90F-A36D1E6555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9180938" y="4513544"/>
              <a:ext cx="1701826" cy="135228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2" descr="사과다이어트, 사과팩,">
              <a:extLst>
                <a:ext uri="{FF2B5EF4-FFF2-40B4-BE49-F238E27FC236}">
                  <a16:creationId xmlns:a16="http://schemas.microsoft.com/office/drawing/2014/main" id="{CDE077A3-4A9A-4567-89C3-564217F115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1153401" y="5006639"/>
              <a:ext cx="684124" cy="54360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2" descr="사과다이어트, 사과팩,">
              <a:extLst>
                <a:ext uri="{FF2B5EF4-FFF2-40B4-BE49-F238E27FC236}">
                  <a16:creationId xmlns:a16="http://schemas.microsoft.com/office/drawing/2014/main" id="{2B20A9E2-F23F-40B1-99C1-E15D94E816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7969205" y="4472195"/>
              <a:ext cx="1352148" cy="107442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2" descr="사과다이어트, 사과팩,">
              <a:extLst>
                <a:ext uri="{FF2B5EF4-FFF2-40B4-BE49-F238E27FC236}">
                  <a16:creationId xmlns:a16="http://schemas.microsoft.com/office/drawing/2014/main" id="{C5A5C3BF-7FC1-4684-985A-B578754626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938998" y="4861831"/>
              <a:ext cx="1026992" cy="8160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2" descr="사과다이어트, 사과팩,">
              <a:extLst>
                <a:ext uri="{FF2B5EF4-FFF2-40B4-BE49-F238E27FC236}">
                  <a16:creationId xmlns:a16="http://schemas.microsoft.com/office/drawing/2014/main" id="{9FC4D25B-94D9-4E7C-8538-B020A9224F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438086" y="5067480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2" descr="사과다이어트, 사과팩,">
              <a:extLst>
                <a:ext uri="{FF2B5EF4-FFF2-40B4-BE49-F238E27FC236}">
                  <a16:creationId xmlns:a16="http://schemas.microsoft.com/office/drawing/2014/main" id="{2F6525F7-3DD2-4EF6-A7EA-2D40B61B6E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273861" y="4317177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2" descr="사과다이어트, 사과팩,">
              <a:extLst>
                <a:ext uri="{FF2B5EF4-FFF2-40B4-BE49-F238E27FC236}">
                  <a16:creationId xmlns:a16="http://schemas.microsoft.com/office/drawing/2014/main" id="{FD0F4375-AC54-4EF0-9B48-0A97B1CD0A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3516697" y="5268538"/>
              <a:ext cx="718766" cy="57113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2" descr="사과다이어트, 사과팩,">
              <a:extLst>
                <a:ext uri="{FF2B5EF4-FFF2-40B4-BE49-F238E27FC236}">
                  <a16:creationId xmlns:a16="http://schemas.microsoft.com/office/drawing/2014/main" id="{C2AF59EF-541A-4A66-AF67-AE744ED91A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447787" y="5184275"/>
              <a:ext cx="972750" cy="77295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" name="Picture 2" descr="사과다이어트, 사과팩,">
              <a:extLst>
                <a:ext uri="{FF2B5EF4-FFF2-40B4-BE49-F238E27FC236}">
                  <a16:creationId xmlns:a16="http://schemas.microsoft.com/office/drawing/2014/main" id="{757D2D28-A98F-4C11-ADBB-25534B35C2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985355" y="4332417"/>
              <a:ext cx="1108548" cy="88085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72DF01D7-8051-4CE6-8418-BAED3AA3BA09}"/>
                </a:ext>
              </a:extLst>
            </p:cNvPr>
            <p:cNvGrpSpPr/>
            <p:nvPr/>
          </p:nvGrpSpPr>
          <p:grpSpPr>
            <a:xfrm>
              <a:off x="7327562" y="3643572"/>
              <a:ext cx="1265008" cy="1005184"/>
              <a:chOff x="10358386" y="3772948"/>
              <a:chExt cx="1265008" cy="1005184"/>
            </a:xfrm>
          </p:grpSpPr>
          <p:pic>
            <p:nvPicPr>
              <p:cNvPr id="101" name="Picture 2" descr="사과다이어트, 사과팩,">
                <a:extLst>
                  <a:ext uri="{FF2B5EF4-FFF2-40B4-BE49-F238E27FC236}">
                    <a16:creationId xmlns:a16="http://schemas.microsoft.com/office/drawing/2014/main" id="{69EB832B-F668-496B-9386-0118A1EAB0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10358386" y="3772948"/>
                <a:ext cx="1265008" cy="1005184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" name="Picture 2" descr="사과다이어트, 사과팩,">
                <a:extLst>
                  <a:ext uri="{FF2B5EF4-FFF2-40B4-BE49-F238E27FC236}">
                    <a16:creationId xmlns:a16="http://schemas.microsoft.com/office/drawing/2014/main" id="{E40F74E9-A049-49FB-BF59-B67A4BF2CE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alphaModFix amt="63000"/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10358386" y="3772948"/>
                <a:ext cx="1265008" cy="1005183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2E334D53-F526-4900-9FA3-739DFA881E5D}"/>
                </a:ext>
              </a:extLst>
            </p:cNvPr>
            <p:cNvGrpSpPr/>
            <p:nvPr/>
          </p:nvGrpSpPr>
          <p:grpSpPr>
            <a:xfrm>
              <a:off x="2331350" y="5141876"/>
              <a:ext cx="584742" cy="464640"/>
              <a:chOff x="2354207" y="4122520"/>
              <a:chExt cx="584742" cy="464640"/>
            </a:xfrm>
          </p:grpSpPr>
          <p:pic>
            <p:nvPicPr>
              <p:cNvPr id="99" name="Picture 2" descr="사과다이어트, 사과팩,">
                <a:extLst>
                  <a:ext uri="{FF2B5EF4-FFF2-40B4-BE49-F238E27FC236}">
                    <a16:creationId xmlns:a16="http://schemas.microsoft.com/office/drawing/2014/main" id="{B7F80A9C-C89C-46BD-A1F4-76C28F99D2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354207" y="4122520"/>
                <a:ext cx="584742" cy="46464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0" name="Picture 2" descr="사과다이어트, 사과팩,">
                <a:extLst>
                  <a:ext uri="{FF2B5EF4-FFF2-40B4-BE49-F238E27FC236}">
                    <a16:creationId xmlns:a16="http://schemas.microsoft.com/office/drawing/2014/main" id="{32D6863E-707C-4828-A047-BB905C9DE8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alphaModFix amt="50000"/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354207" y="4122520"/>
                <a:ext cx="584742" cy="46464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8" name="Picture 2" descr="사과다이어트, 사과팩,">
              <a:extLst>
                <a:ext uri="{FF2B5EF4-FFF2-40B4-BE49-F238E27FC236}">
                  <a16:creationId xmlns:a16="http://schemas.microsoft.com/office/drawing/2014/main" id="{DE4AE644-D26C-4F61-AED3-AB0CB3B01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2911602" y="4495451"/>
              <a:ext cx="608860" cy="48380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제목 6">
            <a:extLst>
              <a:ext uri="{FF2B5EF4-FFF2-40B4-BE49-F238E27FC236}">
                <a16:creationId xmlns:a16="http://schemas.microsoft.com/office/drawing/2014/main" id="{282E2B12-0573-40FE-8921-052E8D2E3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  <a:endParaRPr lang="ko-KR" altLang="en-US" dirty="0"/>
          </a:p>
        </p:txBody>
      </p:sp>
      <p:cxnSp>
        <p:nvCxnSpPr>
          <p:cNvPr id="8" name="Shape 140">
            <a:extLst>
              <a:ext uri="{FF2B5EF4-FFF2-40B4-BE49-F238E27FC236}">
                <a16:creationId xmlns:a16="http://schemas.microsoft.com/office/drawing/2014/main" id="{15E11C71-6280-4786-8352-F2C936FE1BB5}"/>
              </a:ext>
            </a:extLst>
          </p:cNvPr>
          <p:cNvCxnSpPr>
            <a:cxnSpLocks/>
          </p:cNvCxnSpPr>
          <p:nvPr/>
        </p:nvCxnSpPr>
        <p:spPr>
          <a:xfrm rot="10800000" flipH="1">
            <a:off x="494681" y="5044401"/>
            <a:ext cx="8073000" cy="607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41">
            <a:extLst>
              <a:ext uri="{FF2B5EF4-FFF2-40B4-BE49-F238E27FC236}">
                <a16:creationId xmlns:a16="http://schemas.microsoft.com/office/drawing/2014/main" id="{857FF34D-C471-40DC-844F-5505BA0F2C16}"/>
              </a:ext>
            </a:extLst>
          </p:cNvPr>
          <p:cNvSpPr txBox="1"/>
          <p:nvPr/>
        </p:nvSpPr>
        <p:spPr>
          <a:xfrm>
            <a:off x="8007206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 err="1"/>
              <a:t>크다</a:t>
            </a:r>
            <a:endParaRPr lang="en" sz="1350" dirty="0"/>
          </a:p>
        </p:txBody>
      </p:sp>
      <p:sp>
        <p:nvSpPr>
          <p:cNvPr id="10" name="Shape 142">
            <a:extLst>
              <a:ext uri="{FF2B5EF4-FFF2-40B4-BE49-F238E27FC236}">
                <a16:creationId xmlns:a16="http://schemas.microsoft.com/office/drawing/2014/main" id="{5C050724-7AC9-48E9-8BBE-923BE9F22D63}"/>
              </a:ext>
            </a:extLst>
          </p:cNvPr>
          <p:cNvSpPr txBox="1"/>
          <p:nvPr/>
        </p:nvSpPr>
        <p:spPr>
          <a:xfrm>
            <a:off x="592420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작다</a:t>
            </a:r>
          </a:p>
        </p:txBody>
      </p:sp>
      <p:grpSp>
        <p:nvGrpSpPr>
          <p:cNvPr id="12" name="Shape 144">
            <a:extLst>
              <a:ext uri="{FF2B5EF4-FFF2-40B4-BE49-F238E27FC236}">
                <a16:creationId xmlns:a16="http://schemas.microsoft.com/office/drawing/2014/main" id="{CDBFE48B-8AC2-45AC-AE30-235AFDD09A56}"/>
              </a:ext>
            </a:extLst>
          </p:cNvPr>
          <p:cNvGrpSpPr/>
          <p:nvPr/>
        </p:nvGrpSpPr>
        <p:grpSpPr>
          <a:xfrm>
            <a:off x="3367992" y="2144559"/>
            <a:ext cx="560475" cy="2882663"/>
            <a:chOff x="3194512" y="2813675"/>
            <a:chExt cx="747300" cy="1636596"/>
          </a:xfrm>
        </p:grpSpPr>
        <p:cxnSp>
          <p:nvCxnSpPr>
            <p:cNvPr id="13" name="Shape 145">
              <a:extLst>
                <a:ext uri="{FF2B5EF4-FFF2-40B4-BE49-F238E27FC236}">
                  <a16:creationId xmlns:a16="http://schemas.microsoft.com/office/drawing/2014/main" id="{DC91E0A6-C5EC-459C-89DC-1727BECC5CD6}"/>
                </a:ext>
              </a:extLst>
            </p:cNvPr>
            <p:cNvCxnSpPr/>
            <p:nvPr/>
          </p:nvCxnSpPr>
          <p:spPr>
            <a:xfrm flipH="1">
              <a:off x="3565612" y="3024682"/>
              <a:ext cx="5100" cy="1425589"/>
            </a:xfrm>
            <a:prstGeom prst="straightConnector1">
              <a:avLst/>
            </a:prstGeom>
            <a:noFill/>
            <a:ln w="7620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4" name="Shape 146">
              <a:extLst>
                <a:ext uri="{FF2B5EF4-FFF2-40B4-BE49-F238E27FC236}">
                  <a16:creationId xmlns:a16="http://schemas.microsoft.com/office/drawing/2014/main" id="{9F9325D1-F2F4-44ED-82E3-73880B53BB9D}"/>
                </a:ext>
              </a:extLst>
            </p:cNvPr>
            <p:cNvSpPr txBox="1"/>
            <p:nvPr/>
          </p:nvSpPr>
          <p:spPr>
            <a:xfrm>
              <a:off x="3194512" y="2813675"/>
              <a:ext cx="747300" cy="183679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algn="ctr"/>
              <a:r>
                <a:rPr lang="en" sz="1350" dirty="0"/>
                <a:t>기준</a:t>
              </a:r>
            </a:p>
          </p:txBody>
        </p:sp>
      </p:grpSp>
      <p:sp>
        <p:nvSpPr>
          <p:cNvPr id="78" name="Shape 147">
            <a:extLst>
              <a:ext uri="{FF2B5EF4-FFF2-40B4-BE49-F238E27FC236}">
                <a16:creationId xmlns:a16="http://schemas.microsoft.com/office/drawing/2014/main" id="{F143C0A3-03B9-45AF-8A6F-9BA0DA3877E1}"/>
              </a:ext>
            </a:extLst>
          </p:cNvPr>
          <p:cNvSpPr txBox="1"/>
          <p:nvPr/>
        </p:nvSpPr>
        <p:spPr>
          <a:xfrm>
            <a:off x="5300185" y="2929385"/>
            <a:ext cx="777947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b="1" dirty="0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61821229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F : </a:t>
            </a:r>
            <a:r>
              <a:rPr kumimoji="1" lang="ko-KR" altLang="en-US"/>
              <a:t>입력값의 절대값을 출력하는 함수</a:t>
            </a:r>
            <a:endParaRPr kumimoji="1" lang="en-US" altLang="ko-KR"/>
          </a:p>
          <a:p>
            <a:r>
              <a:rPr kumimoji="1" lang="ko-KR" altLang="en-US"/>
              <a:t>이런 함수를 학습 시키고 싶다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그런데 레이블링 데이터가 없다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데이터가 없는 상황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844041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G : </a:t>
            </a:r>
            <a:r>
              <a:rPr kumimoji="1" lang="ko-KR" altLang="en-US"/>
              <a:t>양수</a:t>
            </a:r>
            <a:r>
              <a:rPr kumimoji="1" lang="en-US" altLang="ko-KR"/>
              <a:t>/</a:t>
            </a:r>
            <a:r>
              <a:rPr kumimoji="1" lang="ko-KR" altLang="en-US"/>
              <a:t>음수 구분</a:t>
            </a:r>
            <a:r>
              <a:rPr kumimoji="1" lang="en-US" altLang="ko-KR"/>
              <a:t>.</a:t>
            </a:r>
            <a:r>
              <a:rPr kumimoji="1" lang="ko-KR" altLang="en-US"/>
              <a:t> 양수일때 </a:t>
            </a:r>
            <a:r>
              <a:rPr kumimoji="1" lang="en-US" altLang="ko-KR"/>
              <a:t>1,</a:t>
            </a:r>
            <a:r>
              <a:rPr kumimoji="1" lang="ko-KR" altLang="en-US"/>
              <a:t> 음수일때 </a:t>
            </a:r>
            <a:r>
              <a:rPr kumimoji="1" lang="en-US" altLang="ko-KR"/>
              <a:t>0</a:t>
            </a:r>
            <a:r>
              <a:rPr kumimoji="1" lang="ko-KR" altLang="en-US"/>
              <a:t> 출력</a:t>
            </a:r>
            <a:endParaRPr kumimoji="1" lang="en-US" altLang="ko-KR"/>
          </a:p>
          <a:p>
            <a:r>
              <a:rPr kumimoji="1" lang="ko-KR" altLang="en-US"/>
              <a:t>이런 </a:t>
            </a:r>
            <a:r>
              <a:rPr kumimoji="1" lang="en-US" altLang="ko-KR"/>
              <a:t>G</a:t>
            </a:r>
            <a:r>
              <a:rPr kumimoji="1" lang="ko-KR" altLang="en-US"/>
              <a:t>함수를 가지고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양수</a:t>
            </a:r>
            <a:r>
              <a:rPr kumimoji="1" lang="en-US" altLang="ko-KR"/>
              <a:t>/</a:t>
            </a:r>
            <a:r>
              <a:rPr kumimoji="1" lang="ko-KR" altLang="en-US"/>
              <a:t>음수 판정 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4194203" y="477455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0" name="직사각형 9"/>
          <p:cNvSpPr/>
          <p:nvPr/>
        </p:nvSpPr>
        <p:spPr>
          <a:xfrm>
            <a:off x="5428184" y="4786535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824301" y="503087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6687471" y="475334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y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396695" y="50418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786153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이미 가지고 있는 </a:t>
            </a:r>
            <a:r>
              <a:rPr kumimoji="1" lang="en-US" altLang="ko-KR"/>
              <a:t>G</a:t>
            </a:r>
            <a:r>
              <a:rPr kumimoji="1" lang="ko-KR" altLang="en-US"/>
              <a:t> 함수를 가지고 </a:t>
            </a:r>
            <a:r>
              <a:rPr kumimoji="1" lang="en-US" altLang="ko-KR"/>
              <a:t>F</a:t>
            </a:r>
            <a:r>
              <a:rPr kumimoji="1" lang="ko-KR" altLang="en-US"/>
              <a:t>를 학습해 보자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</a:t>
            </a:r>
            <a:r>
              <a:rPr kumimoji="1" lang="ko-KR" altLang="en-US"/>
              <a:t>를 가지고 </a:t>
            </a:r>
            <a:r>
              <a:rPr kumimoji="1" lang="en-US" altLang="ko-KR"/>
              <a:t>F </a:t>
            </a:r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4194203" y="477455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0" name="직사각형 9"/>
          <p:cNvSpPr/>
          <p:nvPr/>
        </p:nvSpPr>
        <p:spPr>
          <a:xfrm>
            <a:off x="5428184" y="4786535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824301" y="503087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6687471" y="475334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y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396695" y="50418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224130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</a:t>
            </a:r>
            <a:r>
              <a:rPr kumimoji="1" lang="en-US" altLang="ko-KR"/>
              <a:t>x</a:t>
            </a:r>
            <a:r>
              <a:rPr kumimoji="1" lang="ko-KR" altLang="en-US"/>
              <a:t>가 무엇이든간에 </a:t>
            </a:r>
            <a:r>
              <a:rPr kumimoji="1" lang="en-US" altLang="ko-KR"/>
              <a:t>y</a:t>
            </a:r>
            <a:r>
              <a:rPr kumimoji="1" lang="ko-KR" altLang="en-US"/>
              <a:t>가 </a:t>
            </a:r>
            <a:r>
              <a:rPr kumimoji="1" lang="en-US" altLang="ko-KR"/>
              <a:t>1(</a:t>
            </a:r>
            <a:r>
              <a:rPr kumimoji="1" lang="ko-KR" altLang="en-US"/>
              <a:t>양수를 의미</a:t>
            </a:r>
            <a:r>
              <a:rPr kumimoji="1" lang="en-US" altLang="ko-KR"/>
              <a:t>)</a:t>
            </a:r>
            <a:r>
              <a:rPr kumimoji="1" lang="ko-KR" altLang="en-US"/>
              <a:t>이 출력되도록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그런데 </a:t>
            </a:r>
            <a:r>
              <a:rPr kumimoji="1" lang="en-US" altLang="ko-KR"/>
              <a:t>G</a:t>
            </a:r>
            <a:r>
              <a:rPr kumimoji="1" lang="ko-KR" altLang="en-US"/>
              <a:t>는 고정하고 </a:t>
            </a:r>
            <a:r>
              <a:rPr kumimoji="1" lang="en-US" altLang="ko-KR"/>
              <a:t>F</a:t>
            </a:r>
            <a:r>
              <a:rPr kumimoji="1" lang="ko-KR" altLang="en-US"/>
              <a:t>만 업데이트 하자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y</a:t>
            </a:r>
            <a:r>
              <a:rPr kumimoji="1" lang="ko-KR" altLang="en-US"/>
              <a:t>가 </a:t>
            </a:r>
            <a:r>
              <a:rPr kumimoji="1" lang="en-US" altLang="ko-KR"/>
              <a:t>1(</a:t>
            </a:r>
            <a:r>
              <a:rPr kumimoji="1" lang="ko-KR" altLang="en-US"/>
              <a:t>양수</a:t>
            </a:r>
            <a:r>
              <a:rPr kumimoji="1" lang="en-US" altLang="ko-KR"/>
              <a:t>)</a:t>
            </a:r>
            <a:r>
              <a:rPr kumimoji="1" lang="ko-KR" altLang="en-US"/>
              <a:t>가 출력되려면 </a:t>
            </a:r>
            <a:r>
              <a:rPr kumimoji="1" lang="en-US" altLang="ko-KR"/>
              <a:t>z</a:t>
            </a:r>
            <a:r>
              <a:rPr kumimoji="1" lang="ko-KR" altLang="en-US"/>
              <a:t>가 양수이어야만 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두 함수를 잇자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62746" y="4774559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1416102" y="4762907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910629" y="50072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4194203" y="477455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520529" y="501889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428184" y="4786535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824301" y="503087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6687471" y="475334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y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396695" y="50418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0740910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y</a:t>
            </a:r>
            <a:r>
              <a:rPr kumimoji="1" lang="ko-KR" altLang="en-US"/>
              <a:t>가 </a:t>
            </a:r>
            <a:r>
              <a:rPr kumimoji="1" lang="en-US" altLang="ko-KR"/>
              <a:t>1(</a:t>
            </a:r>
            <a:r>
              <a:rPr kumimoji="1" lang="ko-KR" altLang="en-US"/>
              <a:t>양수</a:t>
            </a:r>
            <a:r>
              <a:rPr kumimoji="1" lang="en-US" altLang="ko-KR"/>
              <a:t>)</a:t>
            </a:r>
            <a:r>
              <a:rPr kumimoji="1" lang="ko-KR" altLang="en-US"/>
              <a:t>가 출력되려면 </a:t>
            </a:r>
            <a:r>
              <a:rPr kumimoji="1" lang="en-US" altLang="ko-KR"/>
              <a:t>z</a:t>
            </a:r>
            <a:r>
              <a:rPr kumimoji="1" lang="ko-KR" altLang="en-US"/>
              <a:t>가 양수이어야만 한다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F</a:t>
            </a:r>
            <a:r>
              <a:rPr kumimoji="1" lang="ko-KR" altLang="en-US"/>
              <a:t>는 </a:t>
            </a:r>
            <a:r>
              <a:rPr kumimoji="1" lang="en-US" altLang="ko-KR"/>
              <a:t>x</a:t>
            </a:r>
            <a:r>
              <a:rPr kumimoji="1" lang="ko-KR" altLang="en-US"/>
              <a:t>가 무엇이든 간에 양수인 </a:t>
            </a:r>
            <a:r>
              <a:rPr kumimoji="1" lang="en-US" altLang="ko-KR"/>
              <a:t>z</a:t>
            </a:r>
            <a:r>
              <a:rPr kumimoji="1" lang="ko-KR" altLang="en-US"/>
              <a:t>를 출력하도록 학습하게 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두 함수를 잇자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62746" y="4774559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1416102" y="4762907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910629" y="50072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4194203" y="477455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520529" y="501889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428184" y="4786535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824301" y="503087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6687471" y="475334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y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396695" y="50418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241366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083" y="2345698"/>
            <a:ext cx="2677433" cy="3472026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4221124" y="3079019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/>
              <a:t>Discriminator. </a:t>
            </a:r>
            <a:r>
              <a:rPr kumimoji="1" lang="ko-KR" altLang="en-US" sz="1400"/>
              <a:t>판별기</a:t>
            </a:r>
            <a:r>
              <a:rPr kumimoji="1" lang="en-US" altLang="ko-KR" sz="1400"/>
              <a:t>.</a:t>
            </a:r>
            <a:r>
              <a:rPr kumimoji="1" lang="ko-KR" altLang="en-US" sz="1400"/>
              <a:t> </a:t>
            </a:r>
            <a:endParaRPr kumimoji="1" lang="en-US" altLang="ko-KR" sz="1400"/>
          </a:p>
          <a:p>
            <a:r>
              <a:rPr kumimoji="1" lang="ko-KR" altLang="en-US" sz="1400"/>
              <a:t>이미지가 진짜인지 가짜인지 판별한다</a:t>
            </a:r>
            <a:r>
              <a:rPr kumimoji="1" lang="en-US" altLang="ko-KR" sz="1400"/>
              <a:t>.</a:t>
            </a:r>
            <a:endParaRPr kumimoji="1" lang="ko-KR" altLang="en-US" sz="1400"/>
          </a:p>
        </p:txBody>
      </p:sp>
      <p:sp>
        <p:nvSpPr>
          <p:cNvPr id="8" name="텍스트 상자 7"/>
          <p:cNvSpPr txBox="1"/>
          <p:nvPr/>
        </p:nvSpPr>
        <p:spPr>
          <a:xfrm>
            <a:off x="4221124" y="4516762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/>
              <a:t>Generator. </a:t>
            </a:r>
            <a:r>
              <a:rPr kumimoji="1" lang="ko-KR" altLang="en-US" sz="1400"/>
              <a:t>생성기</a:t>
            </a:r>
            <a:r>
              <a:rPr kumimoji="1" lang="en-US" altLang="ko-KR" sz="1400"/>
              <a:t>.</a:t>
            </a:r>
          </a:p>
          <a:p>
            <a:r>
              <a:rPr kumimoji="1" lang="ko-KR" altLang="en-US" sz="1400"/>
              <a:t>노이즈에서 가짜 이미지를 생성한다</a:t>
            </a:r>
            <a:r>
              <a:rPr kumimoji="1" lang="en-US" altLang="ko-KR" sz="1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24612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 : real</a:t>
            </a:r>
            <a:r>
              <a:rPr kumimoji="1" lang="ko-KR" altLang="en-US" dirty="0"/>
              <a:t>일 때 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R" dirty="0"/>
              <a:t>fake</a:t>
            </a:r>
            <a:r>
              <a:rPr kumimoji="1" lang="ko-KR" altLang="en-US" dirty="0"/>
              <a:t>일때 </a:t>
            </a:r>
            <a:r>
              <a:rPr kumimoji="1" lang="en-US" altLang="ko-KR" dirty="0"/>
              <a:t>0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</a:t>
            </a:r>
            <a:r>
              <a:rPr kumimoji="1" lang="ko-KR" altLang="en-US" dirty="0"/>
              <a:t> 학습 시의 </a:t>
            </a:r>
            <a:r>
              <a:rPr kumimoji="1" lang="en-US" altLang="ko-KR" dirty="0"/>
              <a:t>loss</a:t>
            </a:r>
          </a:p>
          <a:p>
            <a:pPr lvl="1"/>
            <a:r>
              <a:rPr kumimoji="1" lang="en-US" altLang="ko-KR" dirty="0"/>
              <a:t>- D(Xreal) + D(Xfake)</a:t>
            </a:r>
          </a:p>
          <a:p>
            <a:r>
              <a:rPr kumimoji="1" lang="en-US" altLang="ko-KR" dirty="0"/>
              <a:t>G </a:t>
            </a:r>
            <a:r>
              <a:rPr kumimoji="1" lang="ko-KR" altLang="en-US" dirty="0"/>
              <a:t>학습 시의 </a:t>
            </a:r>
            <a:r>
              <a:rPr kumimoji="1" lang="en-US" altLang="ko-KR" dirty="0"/>
              <a:t>loss</a:t>
            </a:r>
          </a:p>
          <a:p>
            <a:pPr lvl="1"/>
            <a:r>
              <a:rPr kumimoji="1" lang="en-US" altLang="ko-KR" dirty="0"/>
              <a:t>- D(Xfake) = - D(G(Z))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loss </a:t>
            </a:r>
            <a:r>
              <a:rPr kumimoji="1" lang="ko-KR" altLang="en-US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625" y="2039052"/>
            <a:ext cx="2677433" cy="347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95656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의미에 맞는 비용함수를 정의해서 사용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그러고 나면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은 해당 비용함수를 최소화하도록 학습된다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loss</a:t>
            </a:r>
            <a:r>
              <a:rPr kumimoji="1" lang="ko-KR" altLang="en-US" dirty="0"/>
              <a:t> 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텍스트 상자 4"/>
          <p:cNvSpPr txBox="1"/>
          <p:nvPr/>
        </p:nvSpPr>
        <p:spPr>
          <a:xfrm>
            <a:off x="1658679" y="5017664"/>
            <a:ext cx="5808722" cy="861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D_gene</a:t>
            </a:r>
            <a:r>
              <a:rPr kumimoji="1" lang="ko-KR" altLang="en-US" sz="1600" dirty="0"/>
              <a:t>이 </a:t>
            </a:r>
            <a:r>
              <a:rPr kumimoji="1" lang="en-US" altLang="ko-KR" sz="1600" dirty="0"/>
              <a:t>1(real)</a:t>
            </a:r>
            <a:r>
              <a:rPr kumimoji="1" lang="ko-KR" altLang="en-US" sz="1600" dirty="0"/>
              <a:t>이면 좋은 거</a:t>
            </a:r>
            <a:endParaRPr kumimoji="1" lang="en-US" altLang="ko-KR" sz="1600" dirty="0"/>
          </a:p>
          <a:p>
            <a:endParaRPr kumimoji="1" lang="en-US" altLang="ko-KR" sz="1600" dirty="0"/>
          </a:p>
          <a:p>
            <a:r>
              <a:rPr kumimoji="1" lang="en-US" altLang="ko-KR" sz="1600" dirty="0"/>
              <a:t>loss_G = - </a:t>
            </a:r>
            <a:r>
              <a:rPr kumimoji="1" lang="en-US" altLang="ko-KR" sz="1600" dirty="0" err="1"/>
              <a:t>D_gene</a:t>
            </a:r>
            <a:endParaRPr kumimoji="1" lang="ko-KR" altLang="en-US" sz="1600" dirty="0"/>
          </a:p>
        </p:txBody>
      </p:sp>
      <p:sp>
        <p:nvSpPr>
          <p:cNvPr id="6" name="텍스트 상자 5"/>
          <p:cNvSpPr txBox="1"/>
          <p:nvPr/>
        </p:nvSpPr>
        <p:spPr>
          <a:xfrm>
            <a:off x="1658679" y="3581050"/>
            <a:ext cx="5808722" cy="861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D_real</a:t>
            </a:r>
            <a:r>
              <a:rPr kumimoji="1" lang="ko-KR" altLang="en-US" sz="1600" dirty="0"/>
              <a:t>은 </a:t>
            </a:r>
            <a:r>
              <a:rPr kumimoji="1" lang="en-US" altLang="ko-KR" sz="1600" dirty="0"/>
              <a:t>1(real)</a:t>
            </a:r>
            <a:r>
              <a:rPr kumimoji="1" lang="ko-KR" altLang="en-US" sz="1600" dirty="0"/>
              <a:t>이면 좋은 거고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D_gene</a:t>
            </a:r>
            <a:r>
              <a:rPr kumimoji="1" lang="ko-KR" altLang="en-US" sz="1600" dirty="0"/>
              <a:t>은 </a:t>
            </a:r>
            <a:r>
              <a:rPr kumimoji="1" lang="en-US" altLang="ko-KR" sz="1600" dirty="0"/>
              <a:t>0(fake)</a:t>
            </a:r>
            <a:r>
              <a:rPr kumimoji="1" lang="ko-KR" altLang="en-US" sz="1600" dirty="0"/>
              <a:t>이면 좋은 거고</a:t>
            </a:r>
            <a:endParaRPr kumimoji="1" lang="en-US" altLang="ko-KR" sz="1600" dirty="0"/>
          </a:p>
          <a:p>
            <a:endParaRPr kumimoji="1" lang="en-US" altLang="ko-KR" sz="1600" dirty="0"/>
          </a:p>
          <a:p>
            <a:r>
              <a:rPr kumimoji="1" lang="en-US" altLang="ko-KR" sz="1600" dirty="0"/>
              <a:t>loss_D = - </a:t>
            </a:r>
            <a:r>
              <a:rPr kumimoji="1" lang="en-US" altLang="ko-KR" sz="1600" dirty="0" err="1"/>
              <a:t>D_real</a:t>
            </a:r>
            <a:r>
              <a:rPr kumimoji="1" lang="en-US" altLang="ko-KR" sz="1600" dirty="0"/>
              <a:t> + </a:t>
            </a:r>
            <a:r>
              <a:rPr kumimoji="1" lang="en-US" altLang="ko-KR" sz="1600" dirty="0" err="1"/>
              <a:t>D_gene</a:t>
            </a:r>
            <a:r>
              <a:rPr kumimoji="1" lang="en-US" altLang="ko-KR" sz="1600" dirty="0"/>
              <a:t> </a:t>
            </a:r>
            <a:endParaRPr kumimoji="1"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DDA5BC-BEC5-44D0-A03B-84EF26295F4D}"/>
              </a:ext>
            </a:extLst>
          </p:cNvPr>
          <p:cNvSpPr txBox="1"/>
          <p:nvPr/>
        </p:nvSpPr>
        <p:spPr>
          <a:xfrm>
            <a:off x="1074972" y="3211718"/>
            <a:ext cx="116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D </a:t>
            </a:r>
            <a:r>
              <a:rPr lang="ko-KR" altLang="en-US" dirty="0" err="1"/>
              <a:t>학습시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861449-9C4A-4E2D-B596-B90262F1EB0D}"/>
              </a:ext>
            </a:extLst>
          </p:cNvPr>
          <p:cNvSpPr txBox="1"/>
          <p:nvPr/>
        </p:nvSpPr>
        <p:spPr>
          <a:xfrm>
            <a:off x="1092892" y="4644283"/>
            <a:ext cx="116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 </a:t>
            </a:r>
            <a:r>
              <a:rPr lang="ko-KR" altLang="en-US" dirty="0" err="1"/>
              <a:t>학습시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360767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생성기는 판별기가 구별못하는 가짜 이미지를 생성한다</a:t>
            </a:r>
            <a:r>
              <a:rPr kumimoji="1" lang="en-US" altLang="ko-KR" dirty="0"/>
              <a:t>.</a:t>
            </a:r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학습이 완료되면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55" y="3513393"/>
            <a:ext cx="75184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161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진짜 이미지는 구하기 쉽다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/>
              <a:t>판별기를 학습시키기 위한 가짜 이미지를 따로 준비하지 않았다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/>
              <a:t>의 의미 </a:t>
            </a:r>
            <a:r>
              <a:rPr kumimoji="1" lang="en-US" altLang="ko-KR" dirty="0"/>
              <a:t>–</a:t>
            </a:r>
            <a:r>
              <a:rPr kumimoji="1" lang="ko-KR" altLang="en-US"/>
              <a:t> 레이블링 데이타 없이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6260" y="404331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434412" y="3948962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419330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767683" y="39369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41813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7047" y="4049658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418132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198470" y="3948962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41813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767683" y="472283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483550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96717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135946" y="473673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96717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7434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15495937-76F3-431F-AEB7-E47D79E9BA69}"/>
              </a:ext>
            </a:extLst>
          </p:cNvPr>
          <p:cNvGrpSpPr/>
          <p:nvPr/>
        </p:nvGrpSpPr>
        <p:grpSpPr>
          <a:xfrm>
            <a:off x="575866" y="3107762"/>
            <a:ext cx="7297022" cy="1860306"/>
            <a:chOff x="1153401" y="3476819"/>
            <a:chExt cx="9729363" cy="2480408"/>
          </a:xfrm>
        </p:grpSpPr>
        <p:pic>
          <p:nvPicPr>
            <p:cNvPr id="90" name="Picture 2" descr="사과다이어트, 사과팩,">
              <a:extLst>
                <a:ext uri="{FF2B5EF4-FFF2-40B4-BE49-F238E27FC236}">
                  <a16:creationId xmlns:a16="http://schemas.microsoft.com/office/drawing/2014/main" id="{C69944ED-7ABB-4764-AEA3-AF1ED0F3D2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9180938" y="4513544"/>
              <a:ext cx="1701826" cy="135228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2" descr="사과다이어트, 사과팩,">
              <a:extLst>
                <a:ext uri="{FF2B5EF4-FFF2-40B4-BE49-F238E27FC236}">
                  <a16:creationId xmlns:a16="http://schemas.microsoft.com/office/drawing/2014/main" id="{C3762253-EA0B-4CB5-96F8-DC41EE9175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1153401" y="5006639"/>
              <a:ext cx="684124" cy="54360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2" descr="사과다이어트, 사과팩,">
              <a:extLst>
                <a:ext uri="{FF2B5EF4-FFF2-40B4-BE49-F238E27FC236}">
                  <a16:creationId xmlns:a16="http://schemas.microsoft.com/office/drawing/2014/main" id="{E88DFE86-4655-441A-9BC6-ACAA80805E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7969205" y="4472195"/>
              <a:ext cx="1352148" cy="107442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2" descr="사과다이어트, 사과팩,">
              <a:extLst>
                <a:ext uri="{FF2B5EF4-FFF2-40B4-BE49-F238E27FC236}">
                  <a16:creationId xmlns:a16="http://schemas.microsoft.com/office/drawing/2014/main" id="{AC51A702-16FB-46C4-91EE-A2C237BE4F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938998" y="4861831"/>
              <a:ext cx="1026992" cy="8160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2" descr="사과다이어트, 사과팩,">
              <a:extLst>
                <a:ext uri="{FF2B5EF4-FFF2-40B4-BE49-F238E27FC236}">
                  <a16:creationId xmlns:a16="http://schemas.microsoft.com/office/drawing/2014/main" id="{8084BED6-1CCC-47A5-A567-C140C960BF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438086" y="5067480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" name="Picture 2" descr="사과다이어트, 사과팩,">
              <a:extLst>
                <a:ext uri="{FF2B5EF4-FFF2-40B4-BE49-F238E27FC236}">
                  <a16:creationId xmlns:a16="http://schemas.microsoft.com/office/drawing/2014/main" id="{470BFDDD-77CD-42F3-B269-4C756A048E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273861" y="4317177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6" name="Picture 2" descr="사과다이어트, 사과팩,">
              <a:extLst>
                <a:ext uri="{FF2B5EF4-FFF2-40B4-BE49-F238E27FC236}">
                  <a16:creationId xmlns:a16="http://schemas.microsoft.com/office/drawing/2014/main" id="{81F8D7AB-D9FD-4FE4-8195-13204A67EF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3516697" y="5268538"/>
              <a:ext cx="718766" cy="57113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Picture 2" descr="사과다이어트, 사과팩,">
              <a:extLst>
                <a:ext uri="{FF2B5EF4-FFF2-40B4-BE49-F238E27FC236}">
                  <a16:creationId xmlns:a16="http://schemas.microsoft.com/office/drawing/2014/main" id="{F0911C3F-4579-4259-897B-40DC8C2255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516059" y="3476819"/>
              <a:ext cx="892132" cy="70889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8" name="Picture 2" descr="사과다이어트, 사과팩,">
              <a:extLst>
                <a:ext uri="{FF2B5EF4-FFF2-40B4-BE49-F238E27FC236}">
                  <a16:creationId xmlns:a16="http://schemas.microsoft.com/office/drawing/2014/main" id="{3B556FF0-38D3-4C38-9F18-E5841035F8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447787" y="5184275"/>
              <a:ext cx="972750" cy="77295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9" name="Picture 2" descr="사과다이어트, 사과팩,">
              <a:extLst>
                <a:ext uri="{FF2B5EF4-FFF2-40B4-BE49-F238E27FC236}">
                  <a16:creationId xmlns:a16="http://schemas.microsoft.com/office/drawing/2014/main" id="{8135EAB0-4CD1-4701-BB6A-73363111C3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985355" y="4332417"/>
              <a:ext cx="1108548" cy="88085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426FEA7A-D53E-4859-B93B-488861F2180A}"/>
                </a:ext>
              </a:extLst>
            </p:cNvPr>
            <p:cNvGrpSpPr/>
            <p:nvPr/>
          </p:nvGrpSpPr>
          <p:grpSpPr>
            <a:xfrm>
              <a:off x="7327562" y="3643572"/>
              <a:ext cx="1265008" cy="1005184"/>
              <a:chOff x="10358386" y="3772948"/>
              <a:chExt cx="1265008" cy="1005184"/>
            </a:xfrm>
          </p:grpSpPr>
          <p:pic>
            <p:nvPicPr>
              <p:cNvPr id="108" name="Picture 2" descr="사과다이어트, 사과팩,">
                <a:extLst>
                  <a:ext uri="{FF2B5EF4-FFF2-40B4-BE49-F238E27FC236}">
                    <a16:creationId xmlns:a16="http://schemas.microsoft.com/office/drawing/2014/main" id="{BABC2D07-21D6-421A-A662-B03D8A61CF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10358386" y="3772948"/>
                <a:ext cx="1265008" cy="1005184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9" name="Picture 2" descr="사과다이어트, 사과팩,">
                <a:extLst>
                  <a:ext uri="{FF2B5EF4-FFF2-40B4-BE49-F238E27FC236}">
                    <a16:creationId xmlns:a16="http://schemas.microsoft.com/office/drawing/2014/main" id="{00BEED0D-3C5B-4DA3-B54F-E956C97602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alphaModFix amt="63000"/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10358386" y="3772948"/>
                <a:ext cx="1265008" cy="1005183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BA8CCC05-FEDF-440A-AAA7-D5B3116B7411}"/>
                </a:ext>
              </a:extLst>
            </p:cNvPr>
            <p:cNvGrpSpPr/>
            <p:nvPr/>
          </p:nvGrpSpPr>
          <p:grpSpPr>
            <a:xfrm>
              <a:off x="2331350" y="5141876"/>
              <a:ext cx="584742" cy="464640"/>
              <a:chOff x="2354207" y="4122520"/>
              <a:chExt cx="584742" cy="464640"/>
            </a:xfrm>
          </p:grpSpPr>
          <p:pic>
            <p:nvPicPr>
              <p:cNvPr id="104" name="Picture 2" descr="사과다이어트, 사과팩,">
                <a:extLst>
                  <a:ext uri="{FF2B5EF4-FFF2-40B4-BE49-F238E27FC236}">
                    <a16:creationId xmlns:a16="http://schemas.microsoft.com/office/drawing/2014/main" id="{3332750C-ECAB-43B1-8336-B49259CEC5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354207" y="4122520"/>
                <a:ext cx="584742" cy="46464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" name="Picture 2" descr="사과다이어트, 사과팩,">
                <a:extLst>
                  <a:ext uri="{FF2B5EF4-FFF2-40B4-BE49-F238E27FC236}">
                    <a16:creationId xmlns:a16="http://schemas.microsoft.com/office/drawing/2014/main" id="{028117D5-8DD4-4A24-B316-99CBAD8FD7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alphaModFix amt="50000"/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354207" y="4122520"/>
                <a:ext cx="584742" cy="46464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" name="Picture 2" descr="사과다이어트, 사과팩,">
              <a:extLst>
                <a:ext uri="{FF2B5EF4-FFF2-40B4-BE49-F238E27FC236}">
                  <a16:creationId xmlns:a16="http://schemas.microsoft.com/office/drawing/2014/main" id="{AE307256-D24C-40B8-AAA4-FF915592FE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2911602" y="4495451"/>
              <a:ext cx="608860" cy="48380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제목 6">
            <a:extLst>
              <a:ext uri="{FF2B5EF4-FFF2-40B4-BE49-F238E27FC236}">
                <a16:creationId xmlns:a16="http://schemas.microsoft.com/office/drawing/2014/main" id="{282E2B12-0573-40FE-8921-052E8D2E3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  <a:endParaRPr lang="ko-KR" altLang="en-US" dirty="0"/>
          </a:p>
        </p:txBody>
      </p:sp>
      <p:cxnSp>
        <p:nvCxnSpPr>
          <p:cNvPr id="8" name="Shape 140">
            <a:extLst>
              <a:ext uri="{FF2B5EF4-FFF2-40B4-BE49-F238E27FC236}">
                <a16:creationId xmlns:a16="http://schemas.microsoft.com/office/drawing/2014/main" id="{15E11C71-6280-4786-8352-F2C936FE1BB5}"/>
              </a:ext>
            </a:extLst>
          </p:cNvPr>
          <p:cNvCxnSpPr>
            <a:cxnSpLocks/>
          </p:cNvCxnSpPr>
          <p:nvPr/>
        </p:nvCxnSpPr>
        <p:spPr>
          <a:xfrm rot="10800000" flipH="1">
            <a:off x="494681" y="5044401"/>
            <a:ext cx="8073000" cy="607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41">
            <a:extLst>
              <a:ext uri="{FF2B5EF4-FFF2-40B4-BE49-F238E27FC236}">
                <a16:creationId xmlns:a16="http://schemas.microsoft.com/office/drawing/2014/main" id="{857FF34D-C471-40DC-844F-5505BA0F2C16}"/>
              </a:ext>
            </a:extLst>
          </p:cNvPr>
          <p:cNvSpPr txBox="1"/>
          <p:nvPr/>
        </p:nvSpPr>
        <p:spPr>
          <a:xfrm>
            <a:off x="8007206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 err="1"/>
              <a:t>크다</a:t>
            </a:r>
            <a:endParaRPr lang="en" sz="1350" dirty="0"/>
          </a:p>
        </p:txBody>
      </p:sp>
      <p:sp>
        <p:nvSpPr>
          <p:cNvPr id="10" name="Shape 142">
            <a:extLst>
              <a:ext uri="{FF2B5EF4-FFF2-40B4-BE49-F238E27FC236}">
                <a16:creationId xmlns:a16="http://schemas.microsoft.com/office/drawing/2014/main" id="{5C050724-7AC9-48E9-8BBE-923BE9F22D63}"/>
              </a:ext>
            </a:extLst>
          </p:cNvPr>
          <p:cNvSpPr txBox="1"/>
          <p:nvPr/>
        </p:nvSpPr>
        <p:spPr>
          <a:xfrm>
            <a:off x="592420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작다</a:t>
            </a:r>
          </a:p>
        </p:txBody>
      </p:sp>
      <p:grpSp>
        <p:nvGrpSpPr>
          <p:cNvPr id="12" name="Shape 144">
            <a:extLst>
              <a:ext uri="{FF2B5EF4-FFF2-40B4-BE49-F238E27FC236}">
                <a16:creationId xmlns:a16="http://schemas.microsoft.com/office/drawing/2014/main" id="{CDBFE48B-8AC2-45AC-AE30-235AFDD09A56}"/>
              </a:ext>
            </a:extLst>
          </p:cNvPr>
          <p:cNvGrpSpPr/>
          <p:nvPr/>
        </p:nvGrpSpPr>
        <p:grpSpPr>
          <a:xfrm>
            <a:off x="3367992" y="2144559"/>
            <a:ext cx="560475" cy="2882663"/>
            <a:chOff x="3194512" y="2813675"/>
            <a:chExt cx="747300" cy="1636596"/>
          </a:xfrm>
        </p:grpSpPr>
        <p:cxnSp>
          <p:nvCxnSpPr>
            <p:cNvPr id="13" name="Shape 145">
              <a:extLst>
                <a:ext uri="{FF2B5EF4-FFF2-40B4-BE49-F238E27FC236}">
                  <a16:creationId xmlns:a16="http://schemas.microsoft.com/office/drawing/2014/main" id="{DC91E0A6-C5EC-459C-89DC-1727BECC5CD6}"/>
                </a:ext>
              </a:extLst>
            </p:cNvPr>
            <p:cNvCxnSpPr/>
            <p:nvPr/>
          </p:nvCxnSpPr>
          <p:spPr>
            <a:xfrm flipH="1">
              <a:off x="3565612" y="3024682"/>
              <a:ext cx="5100" cy="1425589"/>
            </a:xfrm>
            <a:prstGeom prst="straightConnector1">
              <a:avLst/>
            </a:prstGeom>
            <a:noFill/>
            <a:ln w="7620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4" name="Shape 146">
              <a:extLst>
                <a:ext uri="{FF2B5EF4-FFF2-40B4-BE49-F238E27FC236}">
                  <a16:creationId xmlns:a16="http://schemas.microsoft.com/office/drawing/2014/main" id="{9F9325D1-F2F4-44ED-82E3-73880B53BB9D}"/>
                </a:ext>
              </a:extLst>
            </p:cNvPr>
            <p:cNvSpPr txBox="1"/>
            <p:nvPr/>
          </p:nvSpPr>
          <p:spPr>
            <a:xfrm>
              <a:off x="3194512" y="2813675"/>
              <a:ext cx="747300" cy="183679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algn="ctr"/>
              <a:r>
                <a:rPr lang="en" sz="1350" dirty="0"/>
                <a:t>기준</a:t>
              </a:r>
            </a:p>
          </p:txBody>
        </p:sp>
      </p:grpSp>
      <p:sp>
        <p:nvSpPr>
          <p:cNvPr id="88" name="Shape 147">
            <a:extLst>
              <a:ext uri="{FF2B5EF4-FFF2-40B4-BE49-F238E27FC236}">
                <a16:creationId xmlns:a16="http://schemas.microsoft.com/office/drawing/2014/main" id="{C56D05EA-76F7-41AD-90B4-72928D35ADFF}"/>
              </a:ext>
            </a:extLst>
          </p:cNvPr>
          <p:cNvSpPr txBox="1"/>
          <p:nvPr/>
        </p:nvSpPr>
        <p:spPr>
          <a:xfrm>
            <a:off x="2811047" y="2713196"/>
            <a:ext cx="978332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ctr"/>
            <a:r>
              <a:rPr lang="ko-KR" altLang="en-US" sz="1200" b="1" dirty="0"/>
              <a:t>안</a:t>
            </a:r>
            <a:endParaRPr lang="en-US" altLang="ko-KR" sz="1200" b="1" dirty="0"/>
          </a:p>
          <a:p>
            <a:pPr algn="ctr"/>
            <a:r>
              <a:rPr lang="en" sz="1200" b="1" dirty="0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258357447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생성기의 목적은 판별기가 구별하지 못하게 하는 것</a:t>
            </a:r>
            <a:r>
              <a:rPr kumimoji="1" lang="en-US" altLang="ko-KR" dirty="0"/>
              <a:t>.</a:t>
            </a:r>
          </a:p>
          <a:p>
            <a:r>
              <a:rPr kumimoji="1" lang="ko-KR" altLang="en-US"/>
              <a:t>판별기 없이는 생성기도 학습하지 못한다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/>
              <a:t>생성기의 출력을 판별기의 입력으로 사용</a:t>
            </a:r>
            <a:r>
              <a:rPr kumimoji="1" lang="en-US" altLang="ko-KR" dirty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/>
              <a:t>의 의미 </a:t>
            </a:r>
            <a:r>
              <a:rPr kumimoji="1" lang="en-US" altLang="ko-KR" dirty="0"/>
              <a:t>-</a:t>
            </a:r>
            <a:r>
              <a:rPr kumimoji="1" lang="ko-KR" altLang="en-US"/>
              <a:t> 생성기 학습을 위한 판별기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6260" y="404331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434412" y="3948962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419330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767683" y="39369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41813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7047" y="4049658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418132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198470" y="3948962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41813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767683" y="472283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483550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96717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135946" y="473673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96717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7945599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MNIST </a:t>
            </a:r>
            <a:r>
              <a:rPr kumimoji="1" lang="ko-KR" altLang="en-US" dirty="0"/>
              <a:t>데이터 각각은 </a:t>
            </a:r>
            <a:r>
              <a:rPr kumimoji="1" lang="en-US" altLang="ko-KR" dirty="0"/>
              <a:t>784 </a:t>
            </a:r>
            <a:r>
              <a:rPr kumimoji="1" lang="ko-KR" altLang="en-US" dirty="0"/>
              <a:t>차원의 한 점</a:t>
            </a:r>
            <a:endParaRPr kumimoji="1" lang="en-US" altLang="ko-KR" dirty="0"/>
          </a:p>
          <a:p>
            <a:r>
              <a:rPr kumimoji="1" lang="en-US" altLang="ko-KR" dirty="0"/>
              <a:t>MNIST </a:t>
            </a:r>
            <a:r>
              <a:rPr kumimoji="1" lang="ko-KR" altLang="en-US" dirty="0"/>
              <a:t>각 데이터를 </a:t>
            </a:r>
            <a:r>
              <a:rPr kumimoji="1" lang="en-US" altLang="ko-KR" dirty="0"/>
              <a:t>784 </a:t>
            </a:r>
            <a:r>
              <a:rPr kumimoji="1" lang="ko-KR" altLang="en-US" dirty="0"/>
              <a:t>차원 공간에 점을 찍으면 극히 작은 영역 모여 있을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 영역의 점들은 </a:t>
            </a:r>
            <a:r>
              <a:rPr kumimoji="1" lang="en-US" altLang="ko-KR" dirty="0"/>
              <a:t>MNIST</a:t>
            </a:r>
            <a:r>
              <a:rPr kumimoji="1" lang="ko-KR" altLang="en-US" dirty="0"/>
              <a:t>와 같은 영상에 해당한다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</a:t>
            </a:r>
            <a:r>
              <a:rPr kumimoji="1" lang="ko-KR" altLang="en-US" dirty="0"/>
              <a:t>의</a:t>
            </a:r>
            <a:r>
              <a:rPr kumimoji="1" lang="en-US" altLang="ko-KR" dirty="0"/>
              <a:t>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D67FDD-051C-4AA3-AF7D-6F570B1DA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085" y="4411959"/>
            <a:ext cx="2607445" cy="179970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D7CB521-1EB6-4FE2-AB81-72751144A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4126209"/>
            <a:ext cx="247650" cy="2857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91C228F-56A5-4357-A38D-CE3CF7109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238" y="4471952"/>
            <a:ext cx="276225" cy="2667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3DFB013-5B79-46EA-BD82-743E2EFD5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532" y="5935438"/>
            <a:ext cx="285750" cy="2762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4DF2BA-CF05-4D90-BBF7-3B933F2E3C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4979" y="4605302"/>
            <a:ext cx="257175" cy="2476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0A6EF9F-E7A7-4AF6-954B-37070A40F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6813" y="5631224"/>
            <a:ext cx="228600" cy="238125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0472B0B-2C79-4F14-BE48-FC650680DB8F}"/>
              </a:ext>
            </a:extLst>
          </p:cNvPr>
          <p:cNvCxnSpPr>
            <a:cxnSpLocks/>
          </p:cNvCxnSpPr>
          <p:nvPr/>
        </p:nvCxnSpPr>
        <p:spPr>
          <a:xfrm flipH="1">
            <a:off x="4640802" y="4738652"/>
            <a:ext cx="1273436" cy="573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E1D7B72-EB0E-4188-A451-856241C18973}"/>
              </a:ext>
            </a:extLst>
          </p:cNvPr>
          <p:cNvCxnSpPr>
            <a:cxnSpLocks/>
          </p:cNvCxnSpPr>
          <p:nvPr/>
        </p:nvCxnSpPr>
        <p:spPr>
          <a:xfrm flipH="1" flipV="1">
            <a:off x="5171219" y="5457067"/>
            <a:ext cx="1015313" cy="616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9F1D948-5532-4DC8-BFFF-3CA006EA7AED}"/>
              </a:ext>
            </a:extLst>
          </p:cNvPr>
          <p:cNvCxnSpPr>
            <a:cxnSpLocks/>
          </p:cNvCxnSpPr>
          <p:nvPr/>
        </p:nvCxnSpPr>
        <p:spPr>
          <a:xfrm flipH="1">
            <a:off x="4548094" y="4408064"/>
            <a:ext cx="252506" cy="620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4842D53-3C35-48A0-A958-2CF9B2541B83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335413" y="5578511"/>
            <a:ext cx="1349584" cy="171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4DE771F-E8B5-4727-B6B7-5C63EAF08244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2432154" y="4729127"/>
            <a:ext cx="1157197" cy="123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48495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</a:t>
            </a:r>
            <a:r>
              <a:rPr kumimoji="1" lang="ko-KR" altLang="en-US" dirty="0"/>
              <a:t>는 대상 입력이 그 영역에 포함 여부를 판단한다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는 출력이 </a:t>
            </a:r>
            <a:r>
              <a:rPr kumimoji="1" lang="en-US" altLang="ko-KR" dirty="0"/>
              <a:t>D</a:t>
            </a:r>
            <a:r>
              <a:rPr kumimoji="1" lang="ko-KR" altLang="en-US" dirty="0"/>
              <a:t>를 만족하도록 학습된다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는 출력이 그 영역 안에 포함되도록 학습된다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 영역 안에 포함된 </a:t>
            </a:r>
            <a:r>
              <a:rPr kumimoji="1" lang="en-US" altLang="ko-KR" dirty="0"/>
              <a:t>G</a:t>
            </a:r>
            <a:r>
              <a:rPr kumimoji="1" lang="ko-KR" altLang="en-US" dirty="0"/>
              <a:t>의 출력은 </a:t>
            </a:r>
            <a:r>
              <a:rPr kumimoji="1" lang="en-US" altLang="ko-KR" dirty="0"/>
              <a:t>MNIST</a:t>
            </a:r>
            <a:r>
              <a:rPr kumimoji="1" lang="ko-KR" altLang="en-US" dirty="0"/>
              <a:t>와 유사한 영상이다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즉 </a:t>
            </a:r>
            <a:r>
              <a:rPr kumimoji="1" lang="en-US" altLang="ko-KR" dirty="0"/>
              <a:t>G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MNIST</a:t>
            </a:r>
            <a:r>
              <a:rPr kumimoji="1" lang="ko-KR" altLang="en-US" dirty="0"/>
              <a:t>와 유사한 영상을 출력하도록 학습된다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의 입력이 무엇이라도 영역에 포함된 출력으로 학습된다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그래서 학습 시에 </a:t>
            </a:r>
            <a:r>
              <a:rPr kumimoji="1" lang="en-US" altLang="ko-KR" dirty="0"/>
              <a:t>G</a:t>
            </a:r>
            <a:r>
              <a:rPr kumimoji="1" lang="ko-KR" altLang="en-US" dirty="0"/>
              <a:t>의 입력을 임의의 값</a:t>
            </a:r>
            <a:r>
              <a:rPr kumimoji="1" lang="en-US" altLang="ko-KR" dirty="0"/>
              <a:t>(</a:t>
            </a:r>
            <a:r>
              <a:rPr kumimoji="1" lang="ko-KR" altLang="en-US" dirty="0"/>
              <a:t>무엇이라도</a:t>
            </a:r>
            <a:r>
              <a:rPr kumimoji="1" lang="en-US" altLang="ko-KR" dirty="0"/>
              <a:t>)</a:t>
            </a:r>
            <a:r>
              <a:rPr kumimoji="1" lang="ko-KR" altLang="en-US" dirty="0"/>
              <a:t>으로 하다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</a:t>
            </a:r>
            <a:r>
              <a:rPr kumimoji="1" lang="ko-KR" altLang="en-US" dirty="0"/>
              <a:t>의</a:t>
            </a:r>
            <a:r>
              <a:rPr kumimoji="1" lang="en-US" altLang="ko-KR" dirty="0"/>
              <a:t>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485169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잠재 공간의 다른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평행 사변형[P] 4"/>
          <p:cNvSpPr/>
          <p:nvPr/>
        </p:nvSpPr>
        <p:spPr>
          <a:xfrm>
            <a:off x="3029136" y="4281490"/>
            <a:ext cx="2535922" cy="1116419"/>
          </a:xfrm>
          <a:prstGeom prst="parallelogram">
            <a:avLst>
              <a:gd name="adj" fmla="val 6856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4432633" y="4036942"/>
            <a:ext cx="1807535" cy="988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3809853" y="3664561"/>
            <a:ext cx="622780" cy="1164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 flipH="1" flipV="1">
            <a:off x="4315675" y="5047126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 flipH="1" flipV="1">
            <a:off x="3751374" y="4835695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 flipH="1" flipV="1">
            <a:off x="4030636" y="4940708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4121243" y="3600673"/>
            <a:ext cx="1330076" cy="129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20"/>
          <p:cNvSpPr txBox="1"/>
          <p:nvPr/>
        </p:nvSpPr>
        <p:spPr>
          <a:xfrm>
            <a:off x="5220463" y="2682712"/>
            <a:ext cx="7798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dirty="0"/>
              <a:t>?</a:t>
            </a:r>
            <a:endParaRPr kumimoji="1" lang="ko-KR" altLang="en-US" sz="6000" b="1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848" y="2806950"/>
            <a:ext cx="774700" cy="8509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098" y="3300342"/>
            <a:ext cx="7239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45161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/>
              <a:t> 다른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11" y="3476530"/>
            <a:ext cx="6948624" cy="2560548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https://www.youtube.com/watch?v=mfx7uAkUtCI</a:t>
            </a:r>
          </a:p>
        </p:txBody>
      </p:sp>
    </p:spTree>
    <p:extLst>
      <p:ext uri="{BB962C8B-B14F-4D97-AF65-F5344CB8AC3E}">
        <p14:creationId xmlns:p14="http://schemas.microsoft.com/office/powerpoint/2010/main" val="1864911459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05906"/>
            <a:ext cx="6096000" cy="29464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잠재 공간 상의 중간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https://medium.com/@juliendespois/latent-space-visualization-deep-learning-bits-2-bd09a46920df</a:t>
            </a:r>
          </a:p>
        </p:txBody>
      </p:sp>
    </p:spTree>
    <p:extLst>
      <p:ext uri="{BB962C8B-B14F-4D97-AF65-F5344CB8AC3E}">
        <p14:creationId xmlns:p14="http://schemas.microsoft.com/office/powerpoint/2010/main" val="1043063448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중간점 다른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300" y="2055747"/>
            <a:ext cx="6331400" cy="3998424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https://arxiv.org/abs/1707.02392v1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858360075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인식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67063283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영상 내에서 대상을 탐지</a:t>
            </a:r>
            <a:r>
              <a:rPr kumimoji="1" lang="en-US" altLang="ko-KR"/>
              <a:t>(detection)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그리고 그 대상을 분류</a:t>
            </a:r>
            <a:r>
              <a:rPr kumimoji="1" lang="en-US" altLang="ko-KR"/>
              <a:t>(classification)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이를 영상 인식</a:t>
            </a:r>
            <a:r>
              <a:rPr kumimoji="1" lang="en-US" altLang="ko-KR"/>
              <a:t>(recognition)</a:t>
            </a:r>
            <a:r>
              <a:rPr kumimoji="1" lang="ko-KR" altLang="en-US"/>
              <a:t>이라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40525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영상 인식</a:t>
            </a:r>
            <a:r>
              <a:rPr kumimoji="1" lang="en-US" altLang="ko-KR"/>
              <a:t>(image recognition)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753" y="3630002"/>
            <a:ext cx="4334494" cy="2151233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3"/>
              </a:rPr>
              <a:t>https://azati.com/image-detection-recognition-and-classification-with-machine-learning/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712272351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보통 탐지</a:t>
            </a:r>
            <a:r>
              <a:rPr kumimoji="1" lang="en-US" altLang="ko-KR"/>
              <a:t>(detection)</a:t>
            </a:r>
            <a:r>
              <a:rPr kumimoji="1" lang="ko-KR" altLang="en-US"/>
              <a:t>된 결과를 박스로 표시한다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위치를 나타낸다고 해서 </a:t>
            </a:r>
            <a:r>
              <a:rPr kumimoji="1" lang="en-US" altLang="ko-KR"/>
              <a:t>localization</a:t>
            </a:r>
            <a:r>
              <a:rPr kumimoji="1" lang="ko-KR" altLang="en-US"/>
              <a:t>이라고도 부른다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그리고 박스내의 영상을 분류</a:t>
            </a:r>
            <a:r>
              <a:rPr kumimoji="1" lang="en-US" altLang="ko-KR"/>
              <a:t>(classification)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탐지</a:t>
            </a:r>
            <a:r>
              <a:rPr kumimoji="1" lang="en-US" altLang="ko-KR"/>
              <a:t>(detection)</a:t>
            </a:r>
            <a:r>
              <a:rPr kumimoji="1" lang="ko-KR" altLang="en-US"/>
              <a:t>와 분류</a:t>
            </a:r>
            <a:r>
              <a:rPr kumimoji="1" lang="en-US" altLang="ko-KR"/>
              <a:t>(classification)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3590998"/>
            <a:ext cx="7188200" cy="2438400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3"/>
              </a:rPr>
              <a:t>https://www.commonlounge.com/discussion/c9975025c9ff473c8f9ed2c4b1c3ea6a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8805334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23E53889-996D-4D49-8A18-8DB7D595DBE8}"/>
              </a:ext>
            </a:extLst>
          </p:cNvPr>
          <p:cNvGrpSpPr/>
          <p:nvPr/>
        </p:nvGrpSpPr>
        <p:grpSpPr>
          <a:xfrm>
            <a:off x="575866" y="3107762"/>
            <a:ext cx="7297022" cy="1860306"/>
            <a:chOff x="1153401" y="3476819"/>
            <a:chExt cx="9729363" cy="2480408"/>
          </a:xfrm>
        </p:grpSpPr>
        <p:pic>
          <p:nvPicPr>
            <p:cNvPr id="145" name="Picture 2" descr="사과다이어트, 사과팩,">
              <a:extLst>
                <a:ext uri="{FF2B5EF4-FFF2-40B4-BE49-F238E27FC236}">
                  <a16:creationId xmlns:a16="http://schemas.microsoft.com/office/drawing/2014/main" id="{65E667E7-DB03-4AC9-A627-C1DC6109AB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9180938" y="4513544"/>
              <a:ext cx="1701826" cy="135228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6" name="Picture 2" descr="사과다이어트, 사과팩,">
              <a:extLst>
                <a:ext uri="{FF2B5EF4-FFF2-40B4-BE49-F238E27FC236}">
                  <a16:creationId xmlns:a16="http://schemas.microsoft.com/office/drawing/2014/main" id="{C276AB01-711B-4BD0-BFB3-8DC265BFCD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1153401" y="5006639"/>
              <a:ext cx="684124" cy="54360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7" name="Picture 2" descr="사과다이어트, 사과팩,">
              <a:extLst>
                <a:ext uri="{FF2B5EF4-FFF2-40B4-BE49-F238E27FC236}">
                  <a16:creationId xmlns:a16="http://schemas.microsoft.com/office/drawing/2014/main" id="{D684A2CD-2B95-4B7A-B513-C48024648A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7969205" y="4472195"/>
              <a:ext cx="1352148" cy="107442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8" name="Picture 2" descr="사과다이어트, 사과팩,">
              <a:extLst>
                <a:ext uri="{FF2B5EF4-FFF2-40B4-BE49-F238E27FC236}">
                  <a16:creationId xmlns:a16="http://schemas.microsoft.com/office/drawing/2014/main" id="{F333C46C-E8F9-4B0F-9102-6085978690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938998" y="4861831"/>
              <a:ext cx="1026992" cy="8160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9" name="Picture 2" descr="사과다이어트, 사과팩,">
              <a:extLst>
                <a:ext uri="{FF2B5EF4-FFF2-40B4-BE49-F238E27FC236}">
                  <a16:creationId xmlns:a16="http://schemas.microsoft.com/office/drawing/2014/main" id="{6E934B46-74CB-4CFC-AD21-181FF8F5AD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438086" y="5067480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0" name="Picture 2" descr="사과다이어트, 사과팩,">
              <a:extLst>
                <a:ext uri="{FF2B5EF4-FFF2-40B4-BE49-F238E27FC236}">
                  <a16:creationId xmlns:a16="http://schemas.microsoft.com/office/drawing/2014/main" id="{922EAA7A-B308-41C6-A69B-AB9F5B4C0C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273861" y="4317177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1" name="Picture 2" descr="사과다이어트, 사과팩,">
              <a:extLst>
                <a:ext uri="{FF2B5EF4-FFF2-40B4-BE49-F238E27FC236}">
                  <a16:creationId xmlns:a16="http://schemas.microsoft.com/office/drawing/2014/main" id="{70E801E0-65B2-4E7A-829B-4A0D4885F0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3516697" y="5268538"/>
              <a:ext cx="718766" cy="57113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2" name="Picture 2" descr="사과다이어트, 사과팩,">
              <a:extLst>
                <a:ext uri="{FF2B5EF4-FFF2-40B4-BE49-F238E27FC236}">
                  <a16:creationId xmlns:a16="http://schemas.microsoft.com/office/drawing/2014/main" id="{E96A8668-EED9-4ED9-805B-1740034A9C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516059" y="3476819"/>
              <a:ext cx="892132" cy="70889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" name="Picture 2" descr="사과다이어트, 사과팩,">
              <a:extLst>
                <a:ext uri="{FF2B5EF4-FFF2-40B4-BE49-F238E27FC236}">
                  <a16:creationId xmlns:a16="http://schemas.microsoft.com/office/drawing/2014/main" id="{47EF25DE-808B-4D44-A86B-176D04F91B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447787" y="5184275"/>
              <a:ext cx="972750" cy="77295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4" name="Picture 2" descr="사과다이어트, 사과팩,">
              <a:extLst>
                <a:ext uri="{FF2B5EF4-FFF2-40B4-BE49-F238E27FC236}">
                  <a16:creationId xmlns:a16="http://schemas.microsoft.com/office/drawing/2014/main" id="{1AF73E73-510A-47C8-B656-3F526B680B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985355" y="4332417"/>
              <a:ext cx="1108548" cy="88085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8016A55E-516F-45BA-9CB7-276AB71359EE}"/>
                </a:ext>
              </a:extLst>
            </p:cNvPr>
            <p:cNvGrpSpPr/>
            <p:nvPr/>
          </p:nvGrpSpPr>
          <p:grpSpPr>
            <a:xfrm>
              <a:off x="7327562" y="3643572"/>
              <a:ext cx="1265008" cy="1005184"/>
              <a:chOff x="10358386" y="3772948"/>
              <a:chExt cx="1265008" cy="1005184"/>
            </a:xfrm>
          </p:grpSpPr>
          <p:pic>
            <p:nvPicPr>
              <p:cNvPr id="163" name="Picture 2" descr="사과다이어트, 사과팩,">
                <a:extLst>
                  <a:ext uri="{FF2B5EF4-FFF2-40B4-BE49-F238E27FC236}">
                    <a16:creationId xmlns:a16="http://schemas.microsoft.com/office/drawing/2014/main" id="{2E2DFC35-0641-4387-8B8F-898CE972EB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10358386" y="3772948"/>
                <a:ext cx="1265008" cy="1005184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4" name="Picture 2" descr="사과다이어트, 사과팩,">
                <a:extLst>
                  <a:ext uri="{FF2B5EF4-FFF2-40B4-BE49-F238E27FC236}">
                    <a16:creationId xmlns:a16="http://schemas.microsoft.com/office/drawing/2014/main" id="{D5DDE310-6E35-4372-B7BD-5FD4ECEAE1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alphaModFix amt="63000"/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10358386" y="3772948"/>
                <a:ext cx="1265008" cy="1005183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777EF682-3C43-486B-99AE-9E0C9D884C72}"/>
                </a:ext>
              </a:extLst>
            </p:cNvPr>
            <p:cNvGrpSpPr/>
            <p:nvPr/>
          </p:nvGrpSpPr>
          <p:grpSpPr>
            <a:xfrm>
              <a:off x="5211137" y="4226857"/>
              <a:ext cx="926736" cy="736390"/>
              <a:chOff x="4501095" y="4121414"/>
              <a:chExt cx="926736" cy="736390"/>
            </a:xfrm>
          </p:grpSpPr>
          <p:pic>
            <p:nvPicPr>
              <p:cNvPr id="161" name="Picture 2" descr="사과다이어트, 사과팩,">
                <a:extLst>
                  <a:ext uri="{FF2B5EF4-FFF2-40B4-BE49-F238E27FC236}">
                    <a16:creationId xmlns:a16="http://schemas.microsoft.com/office/drawing/2014/main" id="{771B3D46-AEB2-49F8-A83F-AC0BB0388C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alphaModFix amt="50000"/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4501095" y="4121414"/>
                <a:ext cx="926736" cy="73639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2" name="Picture 2" descr="사과다이어트, 사과팩,">
                <a:extLst>
                  <a:ext uri="{FF2B5EF4-FFF2-40B4-BE49-F238E27FC236}">
                    <a16:creationId xmlns:a16="http://schemas.microsoft.com/office/drawing/2014/main" id="{40819414-91D8-42E6-AF0A-244927BFE9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4501095" y="4121414"/>
                <a:ext cx="926736" cy="73639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ECCF7009-7D09-4CDA-BDCE-9172CA31D20D}"/>
                </a:ext>
              </a:extLst>
            </p:cNvPr>
            <p:cNvGrpSpPr/>
            <p:nvPr/>
          </p:nvGrpSpPr>
          <p:grpSpPr>
            <a:xfrm>
              <a:off x="2331350" y="5141876"/>
              <a:ext cx="584742" cy="464640"/>
              <a:chOff x="2354207" y="4122520"/>
              <a:chExt cx="584742" cy="464640"/>
            </a:xfrm>
          </p:grpSpPr>
          <p:pic>
            <p:nvPicPr>
              <p:cNvPr id="159" name="Picture 2" descr="사과다이어트, 사과팩,">
                <a:extLst>
                  <a:ext uri="{FF2B5EF4-FFF2-40B4-BE49-F238E27FC236}">
                    <a16:creationId xmlns:a16="http://schemas.microsoft.com/office/drawing/2014/main" id="{345DE5D3-CC60-4400-8C71-0C843F93C3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354207" y="4122520"/>
                <a:ext cx="584742" cy="46464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0" name="Picture 2" descr="사과다이어트, 사과팩,">
                <a:extLst>
                  <a:ext uri="{FF2B5EF4-FFF2-40B4-BE49-F238E27FC236}">
                    <a16:creationId xmlns:a16="http://schemas.microsoft.com/office/drawing/2014/main" id="{39E3F7E8-1A7B-461D-8283-194E047928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alphaModFix amt="50000"/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354207" y="4122520"/>
                <a:ext cx="584742" cy="46464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58" name="Picture 2" descr="사과다이어트, 사과팩,">
              <a:extLst>
                <a:ext uri="{FF2B5EF4-FFF2-40B4-BE49-F238E27FC236}">
                  <a16:creationId xmlns:a16="http://schemas.microsoft.com/office/drawing/2014/main" id="{F5779E93-99B4-4962-95DF-4AE6FF003E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2911602" y="4495451"/>
              <a:ext cx="608860" cy="48380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제목 6">
            <a:extLst>
              <a:ext uri="{FF2B5EF4-FFF2-40B4-BE49-F238E27FC236}">
                <a16:creationId xmlns:a16="http://schemas.microsoft.com/office/drawing/2014/main" id="{282E2B12-0573-40FE-8921-052E8D2E3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  <a:endParaRPr lang="ko-KR" altLang="en-US" dirty="0"/>
          </a:p>
        </p:txBody>
      </p:sp>
      <p:cxnSp>
        <p:nvCxnSpPr>
          <p:cNvPr id="8" name="Shape 140">
            <a:extLst>
              <a:ext uri="{FF2B5EF4-FFF2-40B4-BE49-F238E27FC236}">
                <a16:creationId xmlns:a16="http://schemas.microsoft.com/office/drawing/2014/main" id="{15E11C71-6280-4786-8352-F2C936FE1BB5}"/>
              </a:ext>
            </a:extLst>
          </p:cNvPr>
          <p:cNvCxnSpPr>
            <a:cxnSpLocks/>
          </p:cNvCxnSpPr>
          <p:nvPr/>
        </p:nvCxnSpPr>
        <p:spPr>
          <a:xfrm rot="10800000" flipH="1">
            <a:off x="494681" y="5044401"/>
            <a:ext cx="8073000" cy="607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41">
            <a:extLst>
              <a:ext uri="{FF2B5EF4-FFF2-40B4-BE49-F238E27FC236}">
                <a16:creationId xmlns:a16="http://schemas.microsoft.com/office/drawing/2014/main" id="{857FF34D-C471-40DC-844F-5505BA0F2C16}"/>
              </a:ext>
            </a:extLst>
          </p:cNvPr>
          <p:cNvSpPr txBox="1"/>
          <p:nvPr/>
        </p:nvSpPr>
        <p:spPr>
          <a:xfrm>
            <a:off x="8007206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 err="1"/>
              <a:t>크다</a:t>
            </a:r>
            <a:endParaRPr lang="en" sz="1350" dirty="0"/>
          </a:p>
        </p:txBody>
      </p:sp>
      <p:grpSp>
        <p:nvGrpSpPr>
          <p:cNvPr id="12" name="Shape 144">
            <a:extLst>
              <a:ext uri="{FF2B5EF4-FFF2-40B4-BE49-F238E27FC236}">
                <a16:creationId xmlns:a16="http://schemas.microsoft.com/office/drawing/2014/main" id="{CDBFE48B-8AC2-45AC-AE30-235AFDD09A56}"/>
              </a:ext>
            </a:extLst>
          </p:cNvPr>
          <p:cNvGrpSpPr/>
          <p:nvPr/>
        </p:nvGrpSpPr>
        <p:grpSpPr>
          <a:xfrm>
            <a:off x="3367992" y="2144559"/>
            <a:ext cx="560475" cy="2882663"/>
            <a:chOff x="3194512" y="2813675"/>
            <a:chExt cx="747300" cy="1636596"/>
          </a:xfrm>
        </p:grpSpPr>
        <p:cxnSp>
          <p:nvCxnSpPr>
            <p:cNvPr id="13" name="Shape 145">
              <a:extLst>
                <a:ext uri="{FF2B5EF4-FFF2-40B4-BE49-F238E27FC236}">
                  <a16:creationId xmlns:a16="http://schemas.microsoft.com/office/drawing/2014/main" id="{DC91E0A6-C5EC-459C-89DC-1727BECC5CD6}"/>
                </a:ext>
              </a:extLst>
            </p:cNvPr>
            <p:cNvCxnSpPr/>
            <p:nvPr/>
          </p:nvCxnSpPr>
          <p:spPr>
            <a:xfrm flipH="1">
              <a:off x="3565612" y="3024682"/>
              <a:ext cx="5100" cy="1425589"/>
            </a:xfrm>
            <a:prstGeom prst="straightConnector1">
              <a:avLst/>
            </a:prstGeom>
            <a:noFill/>
            <a:ln w="7620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4" name="Shape 146">
              <a:extLst>
                <a:ext uri="{FF2B5EF4-FFF2-40B4-BE49-F238E27FC236}">
                  <a16:creationId xmlns:a16="http://schemas.microsoft.com/office/drawing/2014/main" id="{9F9325D1-F2F4-44ED-82E3-73880B53BB9D}"/>
                </a:ext>
              </a:extLst>
            </p:cNvPr>
            <p:cNvSpPr txBox="1"/>
            <p:nvPr/>
          </p:nvSpPr>
          <p:spPr>
            <a:xfrm>
              <a:off x="3194512" y="2813675"/>
              <a:ext cx="747300" cy="183679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algn="ctr"/>
              <a:r>
                <a:rPr lang="en" sz="1350" dirty="0"/>
                <a:t>기준</a:t>
              </a:r>
            </a:p>
          </p:txBody>
        </p:sp>
      </p:grpSp>
      <p:sp>
        <p:nvSpPr>
          <p:cNvPr id="92" name="Shape 147">
            <a:extLst>
              <a:ext uri="{FF2B5EF4-FFF2-40B4-BE49-F238E27FC236}">
                <a16:creationId xmlns:a16="http://schemas.microsoft.com/office/drawing/2014/main" id="{6CA7A28F-CEA2-43F3-81B6-62EB51BB5FC9}"/>
              </a:ext>
            </a:extLst>
          </p:cNvPr>
          <p:cNvSpPr txBox="1"/>
          <p:nvPr/>
        </p:nvSpPr>
        <p:spPr>
          <a:xfrm>
            <a:off x="3672331" y="3371882"/>
            <a:ext cx="777947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b="1" dirty="0"/>
              <a:t>익은거</a:t>
            </a:r>
          </a:p>
        </p:txBody>
      </p:sp>
      <p:sp>
        <p:nvSpPr>
          <p:cNvPr id="165" name="Shape 142">
            <a:extLst>
              <a:ext uri="{FF2B5EF4-FFF2-40B4-BE49-F238E27FC236}">
                <a16:creationId xmlns:a16="http://schemas.microsoft.com/office/drawing/2014/main" id="{F3B07A4D-2119-4205-9D48-69DE62B015AC}"/>
              </a:ext>
            </a:extLst>
          </p:cNvPr>
          <p:cNvSpPr txBox="1"/>
          <p:nvPr/>
        </p:nvSpPr>
        <p:spPr>
          <a:xfrm>
            <a:off x="592420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작다</a:t>
            </a:r>
          </a:p>
        </p:txBody>
      </p:sp>
    </p:spTree>
    <p:extLst>
      <p:ext uri="{BB962C8B-B14F-4D97-AF65-F5344CB8AC3E}">
        <p14:creationId xmlns:p14="http://schemas.microsoft.com/office/powerpoint/2010/main" val="4268456156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작업</a:t>
            </a:r>
            <a:r>
              <a:rPr kumimoji="1" lang="en-US" altLang="ko-KR"/>
              <a:t>(</a:t>
            </a:r>
            <a:r>
              <a:rPr kumimoji="1" lang="ko-KR" altLang="en-US"/>
              <a:t>탐지</a:t>
            </a:r>
            <a:r>
              <a:rPr kumimoji="1" lang="en-US" altLang="ko-KR"/>
              <a:t>,</a:t>
            </a:r>
            <a:r>
              <a:rPr kumimoji="1" lang="ko-KR" altLang="en-US"/>
              <a:t> 분류</a:t>
            </a:r>
            <a:r>
              <a:rPr kumimoji="1" lang="en-US" altLang="ko-KR"/>
              <a:t>)</a:t>
            </a:r>
            <a:r>
              <a:rPr kumimoji="1" lang="ko-KR" altLang="en-US"/>
              <a:t>이 동시에 필요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이로 인해 속도가 느리거나 혹은 정확도가 떨어진다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그리고 </a:t>
            </a:r>
            <a:r>
              <a:rPr kumimoji="1" lang="en-US" altLang="ko-KR"/>
              <a:t>20</a:t>
            </a:r>
            <a:r>
              <a:rPr kumimoji="1" lang="ko-KR" altLang="en-US"/>
              <a:t>개 정도의 소수 클래스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인식 현황</a:t>
            </a:r>
          </a:p>
        </p:txBody>
      </p:sp>
    </p:spTree>
    <p:extLst>
      <p:ext uri="{BB962C8B-B14F-4D97-AF65-F5344CB8AC3E}">
        <p14:creationId xmlns:p14="http://schemas.microsoft.com/office/powerpoint/2010/main" val="1608978900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분류 </a:t>
            </a:r>
            <a:r>
              <a:rPr kumimoji="1" lang="en-US" altLang="ko-KR"/>
              <a:t>:</a:t>
            </a:r>
            <a:r>
              <a:rPr kumimoji="1" lang="ko-KR" altLang="en-US"/>
              <a:t> 영상 전체에 대한 분류</a:t>
            </a:r>
            <a:endParaRPr kumimoji="1" lang="en-US" altLang="ko-KR"/>
          </a:p>
          <a:p>
            <a:r>
              <a:rPr kumimoji="1" lang="ko-KR" altLang="en-US"/>
              <a:t>위치 탐지 </a:t>
            </a:r>
            <a:r>
              <a:rPr kumimoji="1" lang="en-US" altLang="ko-KR"/>
              <a:t>:</a:t>
            </a:r>
            <a:r>
              <a:rPr kumimoji="1" lang="ko-KR" altLang="en-US"/>
              <a:t> 영상내에서 대상의 위치 탐지</a:t>
            </a:r>
            <a:endParaRPr kumimoji="1" lang="en-US" altLang="ko-KR"/>
          </a:p>
          <a:p>
            <a:r>
              <a:rPr kumimoji="1" lang="ko-KR" altLang="en-US"/>
              <a:t>영상 인식 </a:t>
            </a:r>
            <a:r>
              <a:rPr kumimoji="1" lang="en-US" altLang="ko-KR"/>
              <a:t>:</a:t>
            </a:r>
            <a:r>
              <a:rPr kumimoji="1" lang="ko-KR" altLang="en-US"/>
              <a:t> 위치탐지와 대상의 분류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영상인식 작업 요약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BEC6BE-1CF9-DF4C-A8AA-26FB4F8F9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969" y="3868591"/>
            <a:ext cx="5681504" cy="1863429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5679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000">
                <a:ea typeface="나눔고딕" panose="020D0604000000000000"/>
                <a:hlinkClick r:id="rId3"/>
              </a:rPr>
              <a:t>https://medium.com/comet-app/review-of-deep-learning-algorithms-for-object-detection-c1f3d437b852</a:t>
            </a:r>
            <a:endParaRPr kumimoji="1" lang="en-US" altLang="ko-KR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99428927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크게 두 종류로 나뉜다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영역을 먼저 찾고</a:t>
            </a:r>
            <a:r>
              <a:rPr kumimoji="1" lang="en-US" altLang="ko-KR"/>
              <a:t>,</a:t>
            </a:r>
            <a:r>
              <a:rPr kumimoji="1" lang="ko-KR" altLang="en-US"/>
              <a:t> 그 영역을 분류하는 모델들</a:t>
            </a:r>
            <a:endParaRPr kumimoji="1" lang="en-US" altLang="ko-KR"/>
          </a:p>
          <a:p>
            <a:pPr lvl="1"/>
            <a:r>
              <a:rPr kumimoji="1" lang="en-US" altLang="ko-KR"/>
              <a:t>RCNN, Fast RCNN, Faster RCNN, Mask RCNN)</a:t>
            </a:r>
          </a:p>
          <a:p>
            <a:r>
              <a:rPr kumimoji="1" lang="ko-KR" altLang="en-US"/>
              <a:t>영역 찾기와 분류를 동시에 하는 모델들</a:t>
            </a:r>
            <a:endParaRPr kumimoji="1" lang="en-US" altLang="ko-KR"/>
          </a:p>
          <a:p>
            <a:pPr lvl="1"/>
            <a:r>
              <a:rPr kumimoji="1" lang="en-US" altLang="ko-KR"/>
              <a:t>YOLO, SSD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인식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6291566" y="6116891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https://arxiv.org/pdf/1905.05055.pdf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44960442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30703C0-A15C-4F64-9DAF-24A7E3906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인식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6291566" y="6116891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https://arxiv.org/pdf/1905.05055.pdf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B1C595-3F80-4E41-B7B9-D8770E8A2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34" y="1914765"/>
            <a:ext cx="68580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61936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*-RCNN </a:t>
            </a:r>
            <a:r>
              <a:rPr kumimoji="1" lang="ko-KR" altLang="en-US"/>
              <a:t>방법들</a:t>
            </a:r>
            <a:endParaRPr kumimoji="1" lang="en-US" altLang="ko-KR"/>
          </a:p>
          <a:p>
            <a:r>
              <a:rPr kumimoji="1" lang="ko-KR" altLang="en-US"/>
              <a:t>영역을 먼저 찾고</a:t>
            </a:r>
            <a:r>
              <a:rPr kumimoji="1" lang="en-US" altLang="ko-KR"/>
              <a:t>,</a:t>
            </a:r>
            <a:r>
              <a:rPr kumimoji="1" lang="ko-KR" altLang="en-US"/>
              <a:t> 해당 영역에 대하여 분류한다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영역 찾기와 분류를 순차적으로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647969" y="5950637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969" y="3064317"/>
            <a:ext cx="62992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33882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YOLO, SSD</a:t>
            </a:r>
            <a:r>
              <a:rPr kumimoji="1" lang="ko-KR" altLang="en-US"/>
              <a:t>의 방법</a:t>
            </a:r>
            <a:endParaRPr kumimoji="1" lang="en-US" altLang="ko-KR"/>
          </a:p>
          <a:p>
            <a:r>
              <a:rPr kumimoji="1" lang="ko-KR" altLang="en-US"/>
              <a:t>두개의 작업을 동시에 처리한다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영역 찾기와 분류를 동시에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3495372"/>
            <a:ext cx="61595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205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딥러닝 적용 이후 </a:t>
            </a:r>
            <a:r>
              <a:rPr kumimoji="1" lang="en-US" altLang="ko-KR" dirty="0"/>
              <a:t>90%</a:t>
            </a:r>
            <a:r>
              <a:rPr kumimoji="1" lang="ko-KR" altLang="en-US" dirty="0"/>
              <a:t> 초반의 정도의 정확도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20" y="2827216"/>
            <a:ext cx="68961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23713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IoU, mAP, AR</a:t>
            </a:r>
            <a:r>
              <a:rPr kumimoji="1" lang="ko-KR" altLang="en-US"/>
              <a:t>이 많이 사용된다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9694047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Intersection over Union</a:t>
            </a:r>
          </a:p>
          <a:p>
            <a:r>
              <a:rPr kumimoji="1" lang="ko-KR" altLang="en-US"/>
              <a:t>정답과 탐지해낸 결과의 영역 일치정도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</a:t>
            </a:r>
            <a:r>
              <a:rPr kumimoji="1" lang="en-US" altLang="ko-KR"/>
              <a:t> - IoU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959" y="2825801"/>
            <a:ext cx="2731325" cy="348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8464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mean Average Precision</a:t>
            </a:r>
          </a:p>
          <a:p>
            <a:r>
              <a:rPr kumimoji="1" lang="ko-KR" altLang="en-US"/>
              <a:t>여러개의 물체가 탐지된 경우 각 정확도의 평균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Average Recall</a:t>
            </a:r>
          </a:p>
          <a:p>
            <a:r>
              <a:rPr kumimoji="1" lang="ko-KR" altLang="en-US"/>
              <a:t>탐지해야 할 물체 중 정확히 탐지한 갯수의 비율의 평균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 </a:t>
            </a:r>
            <a:r>
              <a:rPr kumimoji="1" lang="en-US" altLang="ko-KR"/>
              <a:t>-</a:t>
            </a:r>
            <a:r>
              <a:rPr kumimoji="1" lang="ko-KR" altLang="en-US"/>
              <a:t> </a:t>
            </a:r>
            <a:r>
              <a:rPr kumimoji="1" lang="en-US" altLang="ko-KR"/>
              <a:t>mAP,</a:t>
            </a:r>
            <a:r>
              <a:rPr kumimoji="1" lang="ko-KR" altLang="en-US"/>
              <a:t> </a:t>
            </a:r>
            <a:r>
              <a:rPr kumimoji="1" lang="en-US" altLang="ko-KR"/>
              <a:t>AR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5352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그룹 87">
            <a:extLst>
              <a:ext uri="{FF2B5EF4-FFF2-40B4-BE49-F238E27FC236}">
                <a16:creationId xmlns:a16="http://schemas.microsoft.com/office/drawing/2014/main" id="{BFA5AB5A-B78E-458C-B841-C86CB5621840}"/>
              </a:ext>
            </a:extLst>
          </p:cNvPr>
          <p:cNvGrpSpPr/>
          <p:nvPr/>
        </p:nvGrpSpPr>
        <p:grpSpPr>
          <a:xfrm>
            <a:off x="546991" y="3093324"/>
            <a:ext cx="7297022" cy="1860306"/>
            <a:chOff x="1153401" y="3476819"/>
            <a:chExt cx="9729363" cy="2480408"/>
          </a:xfrm>
        </p:grpSpPr>
        <p:pic>
          <p:nvPicPr>
            <p:cNvPr id="93" name="Picture 2" descr="사과다이어트, 사과팩,">
              <a:extLst>
                <a:ext uri="{FF2B5EF4-FFF2-40B4-BE49-F238E27FC236}">
                  <a16:creationId xmlns:a16="http://schemas.microsoft.com/office/drawing/2014/main" id="{0867EF20-D81A-4B62-9E38-01CFD317DB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9180938" y="4513544"/>
              <a:ext cx="1701826" cy="135228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2" descr="사과다이어트, 사과팩,">
              <a:extLst>
                <a:ext uri="{FF2B5EF4-FFF2-40B4-BE49-F238E27FC236}">
                  <a16:creationId xmlns:a16="http://schemas.microsoft.com/office/drawing/2014/main" id="{6750993D-634B-482F-9553-16B9DF7813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1153401" y="5006639"/>
              <a:ext cx="684124" cy="54360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" name="Picture 2" descr="사과다이어트, 사과팩,">
              <a:extLst>
                <a:ext uri="{FF2B5EF4-FFF2-40B4-BE49-F238E27FC236}">
                  <a16:creationId xmlns:a16="http://schemas.microsoft.com/office/drawing/2014/main" id="{E0916266-F60F-459E-B3BC-B45999F68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7969205" y="4472195"/>
              <a:ext cx="1352148" cy="107442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6" name="Picture 2" descr="사과다이어트, 사과팩,">
              <a:extLst>
                <a:ext uri="{FF2B5EF4-FFF2-40B4-BE49-F238E27FC236}">
                  <a16:creationId xmlns:a16="http://schemas.microsoft.com/office/drawing/2014/main" id="{A4FECE9E-4A82-4000-ABED-13E5823142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938998" y="4861831"/>
              <a:ext cx="1026992" cy="8160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8" name="Picture 2" descr="사과다이어트, 사과팩,">
              <a:extLst>
                <a:ext uri="{FF2B5EF4-FFF2-40B4-BE49-F238E27FC236}">
                  <a16:creationId xmlns:a16="http://schemas.microsoft.com/office/drawing/2014/main" id="{4ECA56E3-BDF5-4605-9D31-15EAFC66C2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438086" y="5067480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9" name="Picture 2" descr="사과다이어트, 사과팩,">
              <a:extLst>
                <a:ext uri="{FF2B5EF4-FFF2-40B4-BE49-F238E27FC236}">
                  <a16:creationId xmlns:a16="http://schemas.microsoft.com/office/drawing/2014/main" id="{DCEE5557-2299-4656-AD9C-C671E0670B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273861" y="4317177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0" name="Picture 2" descr="사과다이어트, 사과팩,">
              <a:extLst>
                <a:ext uri="{FF2B5EF4-FFF2-40B4-BE49-F238E27FC236}">
                  <a16:creationId xmlns:a16="http://schemas.microsoft.com/office/drawing/2014/main" id="{50AE049C-9814-440D-9B65-7D285BAEAD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3516697" y="5268538"/>
              <a:ext cx="718766" cy="57113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1" name="Picture 2" descr="사과다이어트, 사과팩,">
              <a:extLst>
                <a:ext uri="{FF2B5EF4-FFF2-40B4-BE49-F238E27FC236}">
                  <a16:creationId xmlns:a16="http://schemas.microsoft.com/office/drawing/2014/main" id="{4A4717BA-EB09-48DE-AAC5-DD7ABC529E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516059" y="3476819"/>
              <a:ext cx="892132" cy="70889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2" descr="사과다이어트, 사과팩,">
              <a:extLst>
                <a:ext uri="{FF2B5EF4-FFF2-40B4-BE49-F238E27FC236}">
                  <a16:creationId xmlns:a16="http://schemas.microsoft.com/office/drawing/2014/main" id="{B7E8E875-38CD-47C0-87F4-CE56EA03B2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447787" y="5184275"/>
              <a:ext cx="972750" cy="77295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2" descr="사과다이어트, 사과팩,">
              <a:extLst>
                <a:ext uri="{FF2B5EF4-FFF2-40B4-BE49-F238E27FC236}">
                  <a16:creationId xmlns:a16="http://schemas.microsoft.com/office/drawing/2014/main" id="{714D11D7-CF3B-4D42-B0E7-E49CA86A71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985355" y="4332417"/>
              <a:ext cx="1108548" cy="88085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43748AF3-75D7-45B0-A5FE-26137284485F}"/>
                </a:ext>
              </a:extLst>
            </p:cNvPr>
            <p:cNvGrpSpPr/>
            <p:nvPr/>
          </p:nvGrpSpPr>
          <p:grpSpPr>
            <a:xfrm>
              <a:off x="7327562" y="3643572"/>
              <a:ext cx="1265008" cy="1005184"/>
              <a:chOff x="10358386" y="3772948"/>
              <a:chExt cx="1265008" cy="1005184"/>
            </a:xfrm>
          </p:grpSpPr>
          <p:pic>
            <p:nvPicPr>
              <p:cNvPr id="145" name="Picture 2" descr="사과다이어트, 사과팩,">
                <a:extLst>
                  <a:ext uri="{FF2B5EF4-FFF2-40B4-BE49-F238E27FC236}">
                    <a16:creationId xmlns:a16="http://schemas.microsoft.com/office/drawing/2014/main" id="{267B7316-1D90-4867-B090-28D197A83E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10358386" y="3772948"/>
                <a:ext cx="1265008" cy="1005184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6" name="Picture 2" descr="사과다이어트, 사과팩,">
                <a:extLst>
                  <a:ext uri="{FF2B5EF4-FFF2-40B4-BE49-F238E27FC236}">
                    <a16:creationId xmlns:a16="http://schemas.microsoft.com/office/drawing/2014/main" id="{01C75A33-256D-4DDF-8C41-F4E0F03E24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alphaModFix amt="63000"/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10358386" y="3772948"/>
                <a:ext cx="1265008" cy="1005183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E7011330-8E5B-4469-AF74-7C8C5D91BA65}"/>
                </a:ext>
              </a:extLst>
            </p:cNvPr>
            <p:cNvGrpSpPr/>
            <p:nvPr/>
          </p:nvGrpSpPr>
          <p:grpSpPr>
            <a:xfrm>
              <a:off x="5211137" y="4226857"/>
              <a:ext cx="926736" cy="736390"/>
              <a:chOff x="4501095" y="4121414"/>
              <a:chExt cx="926736" cy="736390"/>
            </a:xfrm>
          </p:grpSpPr>
          <p:pic>
            <p:nvPicPr>
              <p:cNvPr id="112" name="Picture 2" descr="사과다이어트, 사과팩,">
                <a:extLst>
                  <a:ext uri="{FF2B5EF4-FFF2-40B4-BE49-F238E27FC236}">
                    <a16:creationId xmlns:a16="http://schemas.microsoft.com/office/drawing/2014/main" id="{613AA087-F14D-482A-A094-A35A8014A7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alphaModFix amt="50000"/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4501095" y="4121414"/>
                <a:ext cx="926736" cy="73639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4" name="Picture 2" descr="사과다이어트, 사과팩,">
                <a:extLst>
                  <a:ext uri="{FF2B5EF4-FFF2-40B4-BE49-F238E27FC236}">
                    <a16:creationId xmlns:a16="http://schemas.microsoft.com/office/drawing/2014/main" id="{25771AB5-C8AD-448C-8F7C-B2D56F2C33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4501095" y="4121414"/>
                <a:ext cx="926736" cy="73639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EEABFF6C-ED26-4874-BC34-6AA546B6F6D8}"/>
                </a:ext>
              </a:extLst>
            </p:cNvPr>
            <p:cNvGrpSpPr/>
            <p:nvPr/>
          </p:nvGrpSpPr>
          <p:grpSpPr>
            <a:xfrm>
              <a:off x="2331350" y="5141876"/>
              <a:ext cx="584742" cy="464640"/>
              <a:chOff x="2354207" y="4122520"/>
              <a:chExt cx="584742" cy="464640"/>
            </a:xfrm>
          </p:grpSpPr>
          <p:pic>
            <p:nvPicPr>
              <p:cNvPr id="110" name="Picture 2" descr="사과다이어트, 사과팩,">
                <a:extLst>
                  <a:ext uri="{FF2B5EF4-FFF2-40B4-BE49-F238E27FC236}">
                    <a16:creationId xmlns:a16="http://schemas.microsoft.com/office/drawing/2014/main" id="{3EB2FE01-E7C5-4D08-BF14-F88F28314C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354207" y="4122520"/>
                <a:ext cx="584742" cy="46464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1" name="Picture 2" descr="사과다이어트, 사과팩,">
                <a:extLst>
                  <a:ext uri="{FF2B5EF4-FFF2-40B4-BE49-F238E27FC236}">
                    <a16:creationId xmlns:a16="http://schemas.microsoft.com/office/drawing/2014/main" id="{2B010037-3463-46BF-A4BA-07F68EE0CD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alphaModFix amt="50000"/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354207" y="4122520"/>
                <a:ext cx="584742" cy="46464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9" name="Picture 2" descr="사과다이어트, 사과팩,">
              <a:extLst>
                <a:ext uri="{FF2B5EF4-FFF2-40B4-BE49-F238E27FC236}">
                  <a16:creationId xmlns:a16="http://schemas.microsoft.com/office/drawing/2014/main" id="{7C0AEDE7-E952-4789-8568-5A66C1DA9A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2911602" y="4495451"/>
              <a:ext cx="608860" cy="48380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제목 6">
            <a:extLst>
              <a:ext uri="{FF2B5EF4-FFF2-40B4-BE49-F238E27FC236}">
                <a16:creationId xmlns:a16="http://schemas.microsoft.com/office/drawing/2014/main" id="{282E2B12-0573-40FE-8921-052E8D2E3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  <a:endParaRPr lang="ko-KR" altLang="en-US" dirty="0"/>
          </a:p>
        </p:txBody>
      </p:sp>
      <p:cxnSp>
        <p:nvCxnSpPr>
          <p:cNvPr id="8" name="Shape 140">
            <a:extLst>
              <a:ext uri="{FF2B5EF4-FFF2-40B4-BE49-F238E27FC236}">
                <a16:creationId xmlns:a16="http://schemas.microsoft.com/office/drawing/2014/main" id="{15E11C71-6280-4786-8352-F2C936FE1BB5}"/>
              </a:ext>
            </a:extLst>
          </p:cNvPr>
          <p:cNvCxnSpPr>
            <a:cxnSpLocks/>
          </p:cNvCxnSpPr>
          <p:nvPr/>
        </p:nvCxnSpPr>
        <p:spPr>
          <a:xfrm rot="10800000" flipH="1">
            <a:off x="494681" y="5044401"/>
            <a:ext cx="8073000" cy="607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41">
            <a:extLst>
              <a:ext uri="{FF2B5EF4-FFF2-40B4-BE49-F238E27FC236}">
                <a16:creationId xmlns:a16="http://schemas.microsoft.com/office/drawing/2014/main" id="{857FF34D-C471-40DC-844F-5505BA0F2C16}"/>
              </a:ext>
            </a:extLst>
          </p:cNvPr>
          <p:cNvSpPr txBox="1"/>
          <p:nvPr/>
        </p:nvSpPr>
        <p:spPr>
          <a:xfrm>
            <a:off x="8007206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 err="1"/>
              <a:t>크다</a:t>
            </a:r>
            <a:endParaRPr lang="en" sz="1350" dirty="0"/>
          </a:p>
        </p:txBody>
      </p:sp>
      <p:sp>
        <p:nvSpPr>
          <p:cNvPr id="10" name="Shape 142">
            <a:extLst>
              <a:ext uri="{FF2B5EF4-FFF2-40B4-BE49-F238E27FC236}">
                <a16:creationId xmlns:a16="http://schemas.microsoft.com/office/drawing/2014/main" id="{5C050724-7AC9-48E9-8BBE-923BE9F22D63}"/>
              </a:ext>
            </a:extLst>
          </p:cNvPr>
          <p:cNvSpPr txBox="1"/>
          <p:nvPr/>
        </p:nvSpPr>
        <p:spPr>
          <a:xfrm>
            <a:off x="592420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작다</a:t>
            </a:r>
          </a:p>
        </p:txBody>
      </p:sp>
      <p:grpSp>
        <p:nvGrpSpPr>
          <p:cNvPr id="12" name="Shape 144">
            <a:extLst>
              <a:ext uri="{FF2B5EF4-FFF2-40B4-BE49-F238E27FC236}">
                <a16:creationId xmlns:a16="http://schemas.microsoft.com/office/drawing/2014/main" id="{CDBFE48B-8AC2-45AC-AE30-235AFDD09A56}"/>
              </a:ext>
            </a:extLst>
          </p:cNvPr>
          <p:cNvGrpSpPr/>
          <p:nvPr/>
        </p:nvGrpSpPr>
        <p:grpSpPr>
          <a:xfrm>
            <a:off x="3367992" y="2144559"/>
            <a:ext cx="560475" cy="2882663"/>
            <a:chOff x="3194512" y="2813675"/>
            <a:chExt cx="747300" cy="1636596"/>
          </a:xfrm>
        </p:grpSpPr>
        <p:cxnSp>
          <p:nvCxnSpPr>
            <p:cNvPr id="13" name="Shape 145">
              <a:extLst>
                <a:ext uri="{FF2B5EF4-FFF2-40B4-BE49-F238E27FC236}">
                  <a16:creationId xmlns:a16="http://schemas.microsoft.com/office/drawing/2014/main" id="{DC91E0A6-C5EC-459C-89DC-1727BECC5CD6}"/>
                </a:ext>
              </a:extLst>
            </p:cNvPr>
            <p:cNvCxnSpPr/>
            <p:nvPr/>
          </p:nvCxnSpPr>
          <p:spPr>
            <a:xfrm flipH="1">
              <a:off x="3565612" y="3024682"/>
              <a:ext cx="5100" cy="1425589"/>
            </a:xfrm>
            <a:prstGeom prst="straightConnector1">
              <a:avLst/>
            </a:prstGeom>
            <a:noFill/>
            <a:ln w="7620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4" name="Shape 146">
              <a:extLst>
                <a:ext uri="{FF2B5EF4-FFF2-40B4-BE49-F238E27FC236}">
                  <a16:creationId xmlns:a16="http://schemas.microsoft.com/office/drawing/2014/main" id="{9F9325D1-F2F4-44ED-82E3-73880B53BB9D}"/>
                </a:ext>
              </a:extLst>
            </p:cNvPr>
            <p:cNvSpPr txBox="1"/>
            <p:nvPr/>
          </p:nvSpPr>
          <p:spPr>
            <a:xfrm>
              <a:off x="3194512" y="2813675"/>
              <a:ext cx="747300" cy="183679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algn="ctr"/>
              <a:r>
                <a:rPr lang="en" sz="1350" dirty="0"/>
                <a:t>기준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3A5C442-D308-4D94-9075-D544FA640DDA}"/>
              </a:ext>
            </a:extLst>
          </p:cNvPr>
          <p:cNvSpPr txBox="1"/>
          <p:nvPr/>
        </p:nvSpPr>
        <p:spPr>
          <a:xfrm>
            <a:off x="4059108" y="2058663"/>
            <a:ext cx="1208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찾았음</a:t>
            </a:r>
            <a:r>
              <a:rPr lang="en-US" altLang="ko-KR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  <a:endParaRPr lang="ko-KR" altLang="en-US" sz="2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1766339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YOLO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5596453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Yoo Only Look Once </a:t>
            </a:r>
            <a:r>
              <a:rPr kumimoji="1" lang="ko-KR" altLang="en-US"/>
              <a:t>약자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1</a:t>
            </a:r>
            <a:r>
              <a:rPr kumimoji="1" lang="ko-KR" altLang="en-US"/>
              <a:t>회를 강조한 이름</a:t>
            </a:r>
            <a:endParaRPr kumimoji="1" lang="en-US" altLang="ko-KR"/>
          </a:p>
          <a:p>
            <a:r>
              <a:rPr kumimoji="1" lang="ko-KR" altLang="en-US"/>
              <a:t>영역 탐지와 분류를 동시에 실행</a:t>
            </a:r>
            <a:endParaRPr kumimoji="1" lang="en-US" altLang="ko-KR"/>
          </a:p>
          <a:p>
            <a:r>
              <a:rPr kumimoji="1" lang="ko-KR" altLang="en-US"/>
              <a:t>빠르다는 것이 가장 큰 장점</a:t>
            </a:r>
            <a:endParaRPr kumimoji="1" lang="en-US" altLang="ko-KR"/>
          </a:p>
          <a:p>
            <a:r>
              <a:rPr kumimoji="1" lang="ko-KR" altLang="en-US"/>
              <a:t>정확도는 다소 떨어진다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YOLO3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45705218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초당 </a:t>
            </a:r>
            <a:r>
              <a:rPr kumimoji="1" lang="en-US" altLang="ko-KR"/>
              <a:t>20</a:t>
            </a:r>
            <a:r>
              <a:rPr kumimoji="1" lang="ko-KR" altLang="en-US"/>
              <a:t>번 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2055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https://pjreddie.com/darknet/yolo/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876" y="2862590"/>
            <a:ext cx="5032261" cy="316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10456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영역의 박스와 해당 박스의 분류를 동시에 복수개 출력하는 네트웤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모두 </a:t>
            </a:r>
            <a:r>
              <a:rPr kumimoji="1" lang="en-US" altLang="ko-KR"/>
              <a:t>98</a:t>
            </a:r>
            <a:r>
              <a:rPr kumimoji="1" lang="ko-KR" altLang="en-US"/>
              <a:t>개</a:t>
            </a:r>
            <a:r>
              <a:rPr kumimoji="1" lang="en-US" altLang="ko-KR"/>
              <a:t>(7x7x2)</a:t>
            </a:r>
            <a:r>
              <a:rPr kumimoji="1" lang="ko-KR" altLang="en-US"/>
              <a:t>가 제안되고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중복되지 않고 확신도가 높은 것만 추린다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탐지 방식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811751" y="6521840"/>
            <a:ext cx="5977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https://towardsdatascience.com/yolo-you-only-look-once-real-time-object-detection-explained-492dc9230006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514" y="3563965"/>
            <a:ext cx="4508335" cy="289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74549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GoogLeNet</a:t>
            </a:r>
            <a:r>
              <a:rPr kumimoji="1" lang="ko-KR" altLang="en-US"/>
              <a:t>을 기반으로 한 </a:t>
            </a:r>
            <a:r>
              <a:rPr kumimoji="1" lang="en-US" altLang="ko-KR"/>
              <a:t>CNN</a:t>
            </a:r>
            <a:r>
              <a:rPr kumimoji="1" lang="ko-KR" altLang="en-US"/>
              <a:t>을 사용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입력은 일반 이미지를 입력으로 받는다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98</a:t>
            </a:r>
            <a:r>
              <a:rPr kumimoji="1" lang="ko-KR" altLang="en-US"/>
              <a:t>개 상자에 대한 정보</a:t>
            </a:r>
            <a:r>
              <a:rPr kumimoji="1" lang="en-US" altLang="ko-KR"/>
              <a:t>(</a:t>
            </a:r>
            <a:r>
              <a:rPr kumimoji="1" lang="ko-KR" altLang="en-US"/>
              <a:t>위치</a:t>
            </a:r>
            <a:r>
              <a:rPr kumimoji="1" lang="en-US" altLang="ko-KR"/>
              <a:t>,</a:t>
            </a:r>
            <a:r>
              <a:rPr kumimoji="1" lang="ko-KR" altLang="en-US"/>
              <a:t> 폭과 높이</a:t>
            </a:r>
            <a:r>
              <a:rPr kumimoji="1" lang="en-US" altLang="ko-KR"/>
              <a:t>)</a:t>
            </a:r>
            <a:r>
              <a:rPr kumimoji="1" lang="ko-KR" altLang="en-US"/>
              <a:t>와 클래스와 확신도를 출력으로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278274" y="6518166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613" y="3610099"/>
            <a:ext cx="6238073" cy="28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25802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각 셀별 </a:t>
            </a:r>
            <a:r>
              <a:rPr kumimoji="1" lang="en-US" altLang="ko-KR"/>
              <a:t>2</a:t>
            </a:r>
            <a:r>
              <a:rPr kumimoji="1" lang="ko-KR" altLang="en-US"/>
              <a:t>개의 박스를 탐지</a:t>
            </a:r>
            <a:endParaRPr kumimoji="1" lang="en-US" altLang="ko-KR"/>
          </a:p>
          <a:p>
            <a:r>
              <a:rPr kumimoji="1" lang="ko-KR" altLang="en-US"/>
              <a:t>셀에 중심을 두는 박스</a:t>
            </a:r>
            <a:endParaRPr kumimoji="1" lang="en-US" altLang="ko-KR"/>
          </a:p>
          <a:p>
            <a:r>
              <a:rPr kumimoji="1" lang="ko-KR" altLang="en-US"/>
              <a:t>각 박스 별로 분류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각 셀의 탐지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562369" y="6521840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72" y="2081466"/>
            <a:ext cx="4008582" cy="40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8185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SSD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3400888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Single Shot Detector. </a:t>
            </a:r>
            <a:r>
              <a:rPr kumimoji="1" lang="ko-KR" altLang="en-US"/>
              <a:t>역시 </a:t>
            </a:r>
            <a:r>
              <a:rPr kumimoji="1" lang="en-US" altLang="ko-KR"/>
              <a:t>1</a:t>
            </a:r>
            <a:r>
              <a:rPr kumimoji="1" lang="ko-KR" altLang="en-US"/>
              <a:t>회를 강조한 이름</a:t>
            </a:r>
            <a:endParaRPr kumimoji="1" lang="en-US" altLang="ko-KR"/>
          </a:p>
          <a:p>
            <a:r>
              <a:rPr kumimoji="1" lang="en-US" altLang="ko-KR"/>
              <a:t>VGG16</a:t>
            </a:r>
            <a:r>
              <a:rPr kumimoji="1" lang="ko-KR" altLang="en-US"/>
              <a:t>을 기반으로 한다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full conntected </a:t>
            </a:r>
            <a:r>
              <a:rPr kumimoji="1" lang="ko-KR" altLang="en-US"/>
              <a:t>레이를 없에고</a:t>
            </a:r>
            <a:r>
              <a:rPr kumimoji="1" lang="en-US" altLang="ko-KR"/>
              <a:t>,</a:t>
            </a:r>
            <a:r>
              <a:rPr kumimoji="1" lang="ko-KR" altLang="en-US"/>
              <a:t> 각 </a:t>
            </a:r>
            <a:r>
              <a:rPr kumimoji="1" lang="en-US" altLang="ko-KR"/>
              <a:t>conv </a:t>
            </a:r>
            <a:r>
              <a:rPr kumimoji="1" lang="ko-KR" altLang="en-US"/>
              <a:t>레이어의 값을 하나로 받는다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YOLO</a:t>
            </a:r>
            <a:r>
              <a:rPr kumimoji="1" lang="ko-KR" altLang="en-US"/>
              <a:t>는 </a:t>
            </a:r>
            <a:r>
              <a:rPr kumimoji="1" lang="en-US" altLang="ko-KR"/>
              <a:t>98</a:t>
            </a:r>
            <a:r>
              <a:rPr kumimoji="1" lang="ko-KR" altLang="en-US"/>
              <a:t>개 박스를 출력하는데 비해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5776</a:t>
            </a:r>
            <a:r>
              <a:rPr kumimoji="1" lang="ko-KR" altLang="en-US"/>
              <a:t>개의 박스를 출력한다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SSD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7234564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SSD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https://arxiv.org/pdf/1512.02325.pdf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4927"/>
            <a:ext cx="7623958" cy="43817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29" y="1876808"/>
            <a:ext cx="7623958" cy="43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37275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Deep Learning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활용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0E6F35D-F1F4-4F9F-B4FE-E43DFBEAE2D8}"/>
              </a:ext>
            </a:extLst>
          </p:cNvPr>
          <p:cNvGrpSpPr/>
          <p:nvPr/>
        </p:nvGrpSpPr>
        <p:grpSpPr>
          <a:xfrm>
            <a:off x="545357" y="3091318"/>
            <a:ext cx="7289804" cy="1972190"/>
            <a:chOff x="765643" y="2998006"/>
            <a:chExt cx="9719738" cy="2629587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088C6E25-FADA-4CDB-8ABA-47828C70273D}"/>
                </a:ext>
              </a:extLst>
            </p:cNvPr>
            <p:cNvGrpSpPr/>
            <p:nvPr/>
          </p:nvGrpSpPr>
          <p:grpSpPr>
            <a:xfrm>
              <a:off x="765643" y="2998006"/>
              <a:ext cx="9719738" cy="2480408"/>
              <a:chOff x="1153401" y="3476819"/>
              <a:chExt cx="9719738" cy="2480408"/>
            </a:xfrm>
          </p:grpSpPr>
          <p:pic>
            <p:nvPicPr>
              <p:cNvPr id="93" name="Picture 2" descr="사과다이어트, 사과팩,">
                <a:extLst>
                  <a:ext uri="{FF2B5EF4-FFF2-40B4-BE49-F238E27FC236}">
                    <a16:creationId xmlns:a16="http://schemas.microsoft.com/office/drawing/2014/main" id="{E7B86F62-64E0-4A47-96E8-97EB3A773F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9171313" y="4513544"/>
                <a:ext cx="1701826" cy="1352282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4" name="Picture 2" descr="사과다이어트, 사과팩,">
                <a:extLst>
                  <a:ext uri="{FF2B5EF4-FFF2-40B4-BE49-F238E27FC236}">
                    <a16:creationId xmlns:a16="http://schemas.microsoft.com/office/drawing/2014/main" id="{6F533968-20A2-49C0-B21B-2578C9388C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1153401" y="5006639"/>
                <a:ext cx="684124" cy="543608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5" name="Picture 2" descr="사과다이어트, 사과팩,">
                <a:extLst>
                  <a:ext uri="{FF2B5EF4-FFF2-40B4-BE49-F238E27FC236}">
                    <a16:creationId xmlns:a16="http://schemas.microsoft.com/office/drawing/2014/main" id="{B4978898-210F-4314-AD75-C387032CD3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7969205" y="4472195"/>
                <a:ext cx="1352148" cy="1074426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6" name="Picture 2" descr="사과다이어트, 사과팩,">
                <a:extLst>
                  <a:ext uri="{FF2B5EF4-FFF2-40B4-BE49-F238E27FC236}">
                    <a16:creationId xmlns:a16="http://schemas.microsoft.com/office/drawing/2014/main" id="{8332494D-1E0A-4EEC-A456-74BD959F15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6938998" y="4861831"/>
                <a:ext cx="1026992" cy="816054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8" name="Picture 2" descr="사과다이어트, 사과팩,">
                <a:extLst>
                  <a:ext uri="{FF2B5EF4-FFF2-40B4-BE49-F238E27FC236}">
                    <a16:creationId xmlns:a16="http://schemas.microsoft.com/office/drawing/2014/main" id="{53BBE9AD-5D7B-4066-8FE5-8598FE3B86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5438086" y="5067480"/>
                <a:ext cx="891974" cy="708768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9" name="Picture 2" descr="사과다이어트, 사과팩,">
                <a:extLst>
                  <a:ext uri="{FF2B5EF4-FFF2-40B4-BE49-F238E27FC236}">
                    <a16:creationId xmlns:a16="http://schemas.microsoft.com/office/drawing/2014/main" id="{BA344631-9A1D-4434-8649-E6954D29E5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4273861" y="4317177"/>
                <a:ext cx="891974" cy="708768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0" name="Picture 2" descr="사과다이어트, 사과팩,">
                <a:extLst>
                  <a:ext uri="{FF2B5EF4-FFF2-40B4-BE49-F238E27FC236}">
                    <a16:creationId xmlns:a16="http://schemas.microsoft.com/office/drawing/2014/main" id="{0D110599-948C-4092-847C-6C13C12D6E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3516697" y="5268538"/>
                <a:ext cx="718766" cy="571136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1" name="Picture 2" descr="사과다이어트, 사과팩,">
                <a:extLst>
                  <a:ext uri="{FF2B5EF4-FFF2-40B4-BE49-F238E27FC236}">
                    <a16:creationId xmlns:a16="http://schemas.microsoft.com/office/drawing/2014/main" id="{61C7D1D0-D591-4B02-8D06-D5FCC57F51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4516059" y="3476819"/>
                <a:ext cx="892132" cy="708892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" name="Picture 2" descr="사과다이어트, 사과팩,">
                <a:extLst>
                  <a:ext uri="{FF2B5EF4-FFF2-40B4-BE49-F238E27FC236}">
                    <a16:creationId xmlns:a16="http://schemas.microsoft.com/office/drawing/2014/main" id="{4F012065-2BE0-4379-9D03-545860BACC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4447787" y="5184275"/>
                <a:ext cx="972750" cy="772952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" name="Picture 2" descr="사과다이어트, 사과팩,">
                <a:extLst>
                  <a:ext uri="{FF2B5EF4-FFF2-40B4-BE49-F238E27FC236}">
                    <a16:creationId xmlns:a16="http://schemas.microsoft.com/office/drawing/2014/main" id="{B2B51933-6157-4046-B370-74655A2244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5985355" y="4332417"/>
                <a:ext cx="1108548" cy="880858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3E246DFC-F142-4D89-A0CB-3E438F2EC336}"/>
                  </a:ext>
                </a:extLst>
              </p:cNvPr>
              <p:cNvGrpSpPr/>
              <p:nvPr/>
            </p:nvGrpSpPr>
            <p:grpSpPr>
              <a:xfrm>
                <a:off x="7327562" y="3643572"/>
                <a:ext cx="1265008" cy="1005184"/>
                <a:chOff x="10358386" y="3772948"/>
                <a:chExt cx="1265008" cy="1005184"/>
              </a:xfrm>
            </p:grpSpPr>
            <p:pic>
              <p:nvPicPr>
                <p:cNvPr id="145" name="Picture 2" descr="사과다이어트, 사과팩,">
                  <a:extLst>
                    <a:ext uri="{FF2B5EF4-FFF2-40B4-BE49-F238E27FC236}">
                      <a16:creationId xmlns:a16="http://schemas.microsoft.com/office/drawing/2014/main" id="{AAF138BB-26BD-41E0-8466-F5560082ED5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clrChange>
                    <a:clrFrom>
                      <a:srgbClr val="FEFDEB"/>
                    </a:clrFrom>
                    <a:clrTo>
                      <a:srgbClr val="FEFDEB">
                        <a:alpha val="0"/>
                      </a:srgbClr>
                    </a:clrTo>
                  </a:clrChange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3873"/>
                <a:stretch/>
              </p:blipFill>
              <p:spPr bwMode="auto">
                <a:xfrm>
                  <a:off x="10358386" y="3772948"/>
                  <a:ext cx="1265008" cy="1005184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6" name="Picture 2" descr="사과다이어트, 사과팩,">
                  <a:extLst>
                    <a:ext uri="{FF2B5EF4-FFF2-40B4-BE49-F238E27FC236}">
                      <a16:creationId xmlns:a16="http://schemas.microsoft.com/office/drawing/2014/main" id="{D00569FB-368F-44C2-9A1B-FA1AA192C1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clrChange>
                    <a:clrFrom>
                      <a:srgbClr val="FEFDEB"/>
                    </a:clrFrom>
                    <a:clrTo>
                      <a:srgbClr val="FEFDEB">
                        <a:alpha val="0"/>
                      </a:srgbClr>
                    </a:clrTo>
                  </a:clrChange>
                  <a:alphaModFix amt="63000"/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3873"/>
                <a:stretch/>
              </p:blipFill>
              <p:spPr bwMode="auto">
                <a:xfrm>
                  <a:off x="10358386" y="3772948"/>
                  <a:ext cx="1265008" cy="1005183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9A8C7FB5-9523-49E1-A0C4-C59B003B77AA}"/>
                  </a:ext>
                </a:extLst>
              </p:cNvPr>
              <p:cNvGrpSpPr/>
              <p:nvPr/>
            </p:nvGrpSpPr>
            <p:grpSpPr>
              <a:xfrm>
                <a:off x="5211137" y="4226857"/>
                <a:ext cx="926736" cy="736390"/>
                <a:chOff x="4501095" y="4121414"/>
                <a:chExt cx="926736" cy="736390"/>
              </a:xfrm>
            </p:grpSpPr>
            <p:pic>
              <p:nvPicPr>
                <p:cNvPr id="112" name="Picture 2" descr="사과다이어트, 사과팩,">
                  <a:extLst>
                    <a:ext uri="{FF2B5EF4-FFF2-40B4-BE49-F238E27FC236}">
                      <a16:creationId xmlns:a16="http://schemas.microsoft.com/office/drawing/2014/main" id="{AE000D24-58B1-4D42-9C91-7A56E978B18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clrChange>
                    <a:clrFrom>
                      <a:srgbClr val="FEFDEB"/>
                    </a:clrFrom>
                    <a:clrTo>
                      <a:srgbClr val="FEFDEB">
                        <a:alpha val="0"/>
                      </a:srgbClr>
                    </a:clrTo>
                  </a:clrChange>
                  <a:alphaModFix amt="50000"/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3873"/>
                <a:stretch/>
              </p:blipFill>
              <p:spPr bwMode="auto">
                <a:xfrm>
                  <a:off x="4501095" y="4121414"/>
                  <a:ext cx="926736" cy="736390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4" name="Picture 2" descr="사과다이어트, 사과팩,">
                  <a:extLst>
                    <a:ext uri="{FF2B5EF4-FFF2-40B4-BE49-F238E27FC236}">
                      <a16:creationId xmlns:a16="http://schemas.microsoft.com/office/drawing/2014/main" id="{11BF884C-E52E-4C6C-BED2-2FBD6C0D630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clrChange>
                    <a:clrFrom>
                      <a:srgbClr val="FEFDEB"/>
                    </a:clrFrom>
                    <a:clrTo>
                      <a:srgbClr val="FEFDEB">
                        <a:alpha val="0"/>
                      </a:srgbClr>
                    </a:clrTo>
                  </a:clrChange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3873"/>
                <a:stretch/>
              </p:blipFill>
              <p:spPr bwMode="auto">
                <a:xfrm>
                  <a:off x="4501095" y="4121414"/>
                  <a:ext cx="926736" cy="736390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63197E38-CB35-428C-8E40-21D7B73ABB2F}"/>
                  </a:ext>
                </a:extLst>
              </p:cNvPr>
              <p:cNvGrpSpPr/>
              <p:nvPr/>
            </p:nvGrpSpPr>
            <p:grpSpPr>
              <a:xfrm>
                <a:off x="2331350" y="5141876"/>
                <a:ext cx="584742" cy="464640"/>
                <a:chOff x="2354207" y="4122520"/>
                <a:chExt cx="584742" cy="464640"/>
              </a:xfrm>
            </p:grpSpPr>
            <p:pic>
              <p:nvPicPr>
                <p:cNvPr id="110" name="Picture 2" descr="사과다이어트, 사과팩,">
                  <a:extLst>
                    <a:ext uri="{FF2B5EF4-FFF2-40B4-BE49-F238E27FC236}">
                      <a16:creationId xmlns:a16="http://schemas.microsoft.com/office/drawing/2014/main" id="{631CECB9-CBEC-4FE3-B226-B5A497212E8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clrChange>
                    <a:clrFrom>
                      <a:srgbClr val="FEFDEB"/>
                    </a:clrFrom>
                    <a:clrTo>
                      <a:srgbClr val="FEFDEB">
                        <a:alpha val="0"/>
                      </a:srgbClr>
                    </a:clrTo>
                  </a:clrChange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3873"/>
                <a:stretch/>
              </p:blipFill>
              <p:spPr bwMode="auto">
                <a:xfrm>
                  <a:off x="2354207" y="4122520"/>
                  <a:ext cx="584742" cy="464640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1" name="Picture 2" descr="사과다이어트, 사과팩,">
                  <a:extLst>
                    <a:ext uri="{FF2B5EF4-FFF2-40B4-BE49-F238E27FC236}">
                      <a16:creationId xmlns:a16="http://schemas.microsoft.com/office/drawing/2014/main" id="{C0F4B3ED-645A-4A06-BD8C-44CB215859F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clrChange>
                    <a:clrFrom>
                      <a:srgbClr val="FEFDEB"/>
                    </a:clrFrom>
                    <a:clrTo>
                      <a:srgbClr val="FEFDEB">
                        <a:alpha val="0"/>
                      </a:srgbClr>
                    </a:clrTo>
                  </a:clrChange>
                  <a:alphaModFix amt="50000"/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3873"/>
                <a:stretch/>
              </p:blipFill>
              <p:spPr bwMode="auto">
                <a:xfrm>
                  <a:off x="2354207" y="4122520"/>
                  <a:ext cx="584742" cy="464640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9" name="Picture 2" descr="사과다이어트, 사과팩,">
                <a:extLst>
                  <a:ext uri="{FF2B5EF4-FFF2-40B4-BE49-F238E27FC236}">
                    <a16:creationId xmlns:a16="http://schemas.microsoft.com/office/drawing/2014/main" id="{6FC264EF-EAA7-4F17-A8B1-90AFDD7406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911602" y="4495451"/>
                <a:ext cx="608860" cy="483804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1" name="Picture 2" descr="사과다이어트, 사과팩,">
              <a:extLst>
                <a:ext uri="{FF2B5EF4-FFF2-40B4-BE49-F238E27FC236}">
                  <a16:creationId xmlns:a16="http://schemas.microsoft.com/office/drawing/2014/main" id="{5561C045-03F6-40B6-9496-BB76304F42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772978" y="4824927"/>
              <a:ext cx="1010144" cy="80266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제목 6">
            <a:extLst>
              <a:ext uri="{FF2B5EF4-FFF2-40B4-BE49-F238E27FC236}">
                <a16:creationId xmlns:a16="http://schemas.microsoft.com/office/drawing/2014/main" id="{282E2B12-0573-40FE-8921-052E8D2E3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  <a:endParaRPr lang="ko-KR" altLang="en-US" dirty="0"/>
          </a:p>
        </p:txBody>
      </p:sp>
      <p:cxnSp>
        <p:nvCxnSpPr>
          <p:cNvPr id="8" name="Shape 140">
            <a:extLst>
              <a:ext uri="{FF2B5EF4-FFF2-40B4-BE49-F238E27FC236}">
                <a16:creationId xmlns:a16="http://schemas.microsoft.com/office/drawing/2014/main" id="{15E11C71-6280-4786-8352-F2C936FE1BB5}"/>
              </a:ext>
            </a:extLst>
          </p:cNvPr>
          <p:cNvCxnSpPr>
            <a:cxnSpLocks/>
          </p:cNvCxnSpPr>
          <p:nvPr/>
        </p:nvCxnSpPr>
        <p:spPr>
          <a:xfrm rot="10800000" flipH="1">
            <a:off x="494681" y="5044401"/>
            <a:ext cx="8073000" cy="607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41">
            <a:extLst>
              <a:ext uri="{FF2B5EF4-FFF2-40B4-BE49-F238E27FC236}">
                <a16:creationId xmlns:a16="http://schemas.microsoft.com/office/drawing/2014/main" id="{857FF34D-C471-40DC-844F-5505BA0F2C16}"/>
              </a:ext>
            </a:extLst>
          </p:cNvPr>
          <p:cNvSpPr txBox="1"/>
          <p:nvPr/>
        </p:nvSpPr>
        <p:spPr>
          <a:xfrm>
            <a:off x="8007206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 err="1"/>
              <a:t>크다</a:t>
            </a:r>
            <a:endParaRPr lang="en" sz="1350" dirty="0"/>
          </a:p>
        </p:txBody>
      </p:sp>
      <p:sp>
        <p:nvSpPr>
          <p:cNvPr id="10" name="Shape 142">
            <a:extLst>
              <a:ext uri="{FF2B5EF4-FFF2-40B4-BE49-F238E27FC236}">
                <a16:creationId xmlns:a16="http://schemas.microsoft.com/office/drawing/2014/main" id="{5C050724-7AC9-48E9-8BBE-923BE9F22D63}"/>
              </a:ext>
            </a:extLst>
          </p:cNvPr>
          <p:cNvSpPr txBox="1"/>
          <p:nvPr/>
        </p:nvSpPr>
        <p:spPr>
          <a:xfrm>
            <a:off x="592420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작다</a:t>
            </a:r>
          </a:p>
        </p:txBody>
      </p:sp>
      <p:grpSp>
        <p:nvGrpSpPr>
          <p:cNvPr id="12" name="Shape 144">
            <a:extLst>
              <a:ext uri="{FF2B5EF4-FFF2-40B4-BE49-F238E27FC236}">
                <a16:creationId xmlns:a16="http://schemas.microsoft.com/office/drawing/2014/main" id="{CDBFE48B-8AC2-45AC-AE30-235AFDD09A56}"/>
              </a:ext>
            </a:extLst>
          </p:cNvPr>
          <p:cNvGrpSpPr/>
          <p:nvPr/>
        </p:nvGrpSpPr>
        <p:grpSpPr>
          <a:xfrm>
            <a:off x="3367992" y="2144559"/>
            <a:ext cx="560475" cy="2882663"/>
            <a:chOff x="3194512" y="2813675"/>
            <a:chExt cx="747300" cy="1636596"/>
          </a:xfrm>
        </p:grpSpPr>
        <p:cxnSp>
          <p:nvCxnSpPr>
            <p:cNvPr id="13" name="Shape 145">
              <a:extLst>
                <a:ext uri="{FF2B5EF4-FFF2-40B4-BE49-F238E27FC236}">
                  <a16:creationId xmlns:a16="http://schemas.microsoft.com/office/drawing/2014/main" id="{DC91E0A6-C5EC-459C-89DC-1727BECC5CD6}"/>
                </a:ext>
              </a:extLst>
            </p:cNvPr>
            <p:cNvCxnSpPr/>
            <p:nvPr/>
          </p:nvCxnSpPr>
          <p:spPr>
            <a:xfrm flipH="1">
              <a:off x="3565612" y="3024682"/>
              <a:ext cx="5100" cy="1425589"/>
            </a:xfrm>
            <a:prstGeom prst="straightConnector1">
              <a:avLst/>
            </a:prstGeom>
            <a:noFill/>
            <a:ln w="7620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4" name="Shape 146">
              <a:extLst>
                <a:ext uri="{FF2B5EF4-FFF2-40B4-BE49-F238E27FC236}">
                  <a16:creationId xmlns:a16="http://schemas.microsoft.com/office/drawing/2014/main" id="{9F9325D1-F2F4-44ED-82E3-73880B53BB9D}"/>
                </a:ext>
              </a:extLst>
            </p:cNvPr>
            <p:cNvSpPr txBox="1"/>
            <p:nvPr/>
          </p:nvSpPr>
          <p:spPr>
            <a:xfrm>
              <a:off x="3194512" y="2813675"/>
              <a:ext cx="747300" cy="183679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algn="ctr"/>
              <a:r>
                <a:rPr lang="en" sz="1350" dirty="0"/>
                <a:t>기준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3A5C442-D308-4D94-9075-D544FA640DDA}"/>
              </a:ext>
            </a:extLst>
          </p:cNvPr>
          <p:cNvSpPr txBox="1"/>
          <p:nvPr/>
        </p:nvSpPr>
        <p:spPr>
          <a:xfrm>
            <a:off x="4041930" y="1896327"/>
            <a:ext cx="4769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지금부터 </a:t>
            </a:r>
            <a:r>
              <a:rPr lang="ko-KR" altLang="en-US" sz="24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이미 분류된 사과로 </a:t>
            </a:r>
            <a:r>
              <a:rPr lang="ko-KR" alt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검증</a:t>
            </a:r>
          </a:p>
        </p:txBody>
      </p:sp>
      <p:sp>
        <p:nvSpPr>
          <p:cNvPr id="92" name="Shape 147">
            <a:extLst>
              <a:ext uri="{FF2B5EF4-FFF2-40B4-BE49-F238E27FC236}">
                <a16:creationId xmlns:a16="http://schemas.microsoft.com/office/drawing/2014/main" id="{6CA7A28F-CEA2-43F3-81B6-62EB51BB5FC9}"/>
              </a:ext>
            </a:extLst>
          </p:cNvPr>
          <p:cNvSpPr txBox="1"/>
          <p:nvPr/>
        </p:nvSpPr>
        <p:spPr>
          <a:xfrm>
            <a:off x="3615251" y="4620584"/>
            <a:ext cx="777947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b="1" dirty="0">
                <a:solidFill>
                  <a:schemeClr val="bg1"/>
                </a:solidFill>
              </a:rPr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3532692316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Image Captioning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604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https://www.analyticsvidhya.com/blog/2018/04/solving-an-image-captioning-task-using-deep-learning/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863296"/>
            <a:ext cx="87630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482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29841163-FE2C-4B00-AF4B-01EEA682C100}"/>
              </a:ext>
            </a:extLst>
          </p:cNvPr>
          <p:cNvGrpSpPr/>
          <p:nvPr/>
        </p:nvGrpSpPr>
        <p:grpSpPr>
          <a:xfrm>
            <a:off x="544429" y="3091723"/>
            <a:ext cx="7297022" cy="1986222"/>
            <a:chOff x="1153401" y="3476819"/>
            <a:chExt cx="9729363" cy="2648296"/>
          </a:xfrm>
        </p:grpSpPr>
        <p:pic>
          <p:nvPicPr>
            <p:cNvPr id="177" name="Picture 2" descr="사과다이어트, 사과팩,">
              <a:extLst>
                <a:ext uri="{FF2B5EF4-FFF2-40B4-BE49-F238E27FC236}">
                  <a16:creationId xmlns:a16="http://schemas.microsoft.com/office/drawing/2014/main" id="{4E4CDEA0-EE6F-466C-8726-3AE67E6402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9180938" y="4513544"/>
              <a:ext cx="1701826" cy="135228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8" name="Picture 2" descr="사과다이어트, 사과팩,">
              <a:extLst>
                <a:ext uri="{FF2B5EF4-FFF2-40B4-BE49-F238E27FC236}">
                  <a16:creationId xmlns:a16="http://schemas.microsoft.com/office/drawing/2014/main" id="{9D7B8993-4A6E-4159-8B99-58ED2264AB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1153401" y="5006639"/>
              <a:ext cx="684124" cy="54360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2" descr="사과다이어트, 사과팩,">
              <a:extLst>
                <a:ext uri="{FF2B5EF4-FFF2-40B4-BE49-F238E27FC236}">
                  <a16:creationId xmlns:a16="http://schemas.microsoft.com/office/drawing/2014/main" id="{03BDEEB7-99F7-4A5F-B3AA-A789485B69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7969205" y="4472195"/>
              <a:ext cx="1352148" cy="107442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1" name="Picture 2" descr="사과다이어트, 사과팩,">
              <a:extLst>
                <a:ext uri="{FF2B5EF4-FFF2-40B4-BE49-F238E27FC236}">
                  <a16:creationId xmlns:a16="http://schemas.microsoft.com/office/drawing/2014/main" id="{6D4ED1D3-44F0-43EB-988D-357C5DBC0E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938998" y="4861831"/>
              <a:ext cx="1026992" cy="8160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3" name="Picture 2" descr="사과다이어트, 사과팩,">
              <a:extLst>
                <a:ext uri="{FF2B5EF4-FFF2-40B4-BE49-F238E27FC236}">
                  <a16:creationId xmlns:a16="http://schemas.microsoft.com/office/drawing/2014/main" id="{7BACB5DD-A94E-4754-8BA8-5324823DB1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438086" y="5067480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4" name="Picture 2" descr="사과다이어트, 사과팩,">
              <a:extLst>
                <a:ext uri="{FF2B5EF4-FFF2-40B4-BE49-F238E27FC236}">
                  <a16:creationId xmlns:a16="http://schemas.microsoft.com/office/drawing/2014/main" id="{42AD89AF-5006-4332-924A-A0DFFAEBA1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273861" y="4317177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5" name="Picture 2" descr="사과다이어트, 사과팩,">
              <a:extLst>
                <a:ext uri="{FF2B5EF4-FFF2-40B4-BE49-F238E27FC236}">
                  <a16:creationId xmlns:a16="http://schemas.microsoft.com/office/drawing/2014/main" id="{A02313D7-E315-435C-B176-9F1B6D66C5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3516697" y="5268538"/>
              <a:ext cx="718766" cy="57113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6" name="Picture 2" descr="사과다이어트, 사과팩,">
              <a:extLst>
                <a:ext uri="{FF2B5EF4-FFF2-40B4-BE49-F238E27FC236}">
                  <a16:creationId xmlns:a16="http://schemas.microsoft.com/office/drawing/2014/main" id="{7BCE0234-AD75-4F8C-9702-9AF12EFF13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516059" y="3476819"/>
              <a:ext cx="892132" cy="70889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7" name="Picture 2" descr="사과다이어트, 사과팩,">
              <a:extLst>
                <a:ext uri="{FF2B5EF4-FFF2-40B4-BE49-F238E27FC236}">
                  <a16:creationId xmlns:a16="http://schemas.microsoft.com/office/drawing/2014/main" id="{22396432-5A7D-4458-BA32-8DDBFBFFC4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584564" y="4604299"/>
              <a:ext cx="892132" cy="70889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Picture 2" descr="사과다이어트, 사과팩,">
              <a:extLst>
                <a:ext uri="{FF2B5EF4-FFF2-40B4-BE49-F238E27FC236}">
                  <a16:creationId xmlns:a16="http://schemas.microsoft.com/office/drawing/2014/main" id="{6AA5FFF3-5B8A-4A8B-88AE-85A15B564B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447787" y="5184275"/>
              <a:ext cx="972750" cy="77295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9" name="Picture 2" descr="사과다이어트, 사과팩,">
              <a:extLst>
                <a:ext uri="{FF2B5EF4-FFF2-40B4-BE49-F238E27FC236}">
                  <a16:creationId xmlns:a16="http://schemas.microsoft.com/office/drawing/2014/main" id="{0B5D720E-4EFC-4745-A187-64816D91BF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200474" y="5322449"/>
              <a:ext cx="1010144" cy="80266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0" name="Picture 2" descr="사과다이어트, 사과팩,">
              <a:extLst>
                <a:ext uri="{FF2B5EF4-FFF2-40B4-BE49-F238E27FC236}">
                  <a16:creationId xmlns:a16="http://schemas.microsoft.com/office/drawing/2014/main" id="{8FA0051A-F7BC-4EC7-B531-A98638C431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985355" y="4332417"/>
              <a:ext cx="1108548" cy="88085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A0BB2FCD-58FC-4119-8931-D8F157FD3FA4}"/>
                </a:ext>
              </a:extLst>
            </p:cNvPr>
            <p:cNvGrpSpPr/>
            <p:nvPr/>
          </p:nvGrpSpPr>
          <p:grpSpPr>
            <a:xfrm>
              <a:off x="7327562" y="3643572"/>
              <a:ext cx="1265008" cy="1005184"/>
              <a:chOff x="10358386" y="3772948"/>
              <a:chExt cx="1265008" cy="1005184"/>
            </a:xfrm>
          </p:grpSpPr>
          <p:pic>
            <p:nvPicPr>
              <p:cNvPr id="199" name="Picture 2" descr="사과다이어트, 사과팩,">
                <a:extLst>
                  <a:ext uri="{FF2B5EF4-FFF2-40B4-BE49-F238E27FC236}">
                    <a16:creationId xmlns:a16="http://schemas.microsoft.com/office/drawing/2014/main" id="{9C88AD75-67DB-4A64-9D8B-3842CDDE72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10358386" y="3772948"/>
                <a:ext cx="1265008" cy="1005184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0" name="Picture 2" descr="사과다이어트, 사과팩,">
                <a:extLst>
                  <a:ext uri="{FF2B5EF4-FFF2-40B4-BE49-F238E27FC236}">
                    <a16:creationId xmlns:a16="http://schemas.microsoft.com/office/drawing/2014/main" id="{79EA3B16-0A73-49C1-BFA1-BADA6D7B88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alphaModFix amt="63000"/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10358386" y="3772948"/>
                <a:ext cx="1265008" cy="1005183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5049334E-5F50-4081-9C6F-88DA1808C62B}"/>
                </a:ext>
              </a:extLst>
            </p:cNvPr>
            <p:cNvGrpSpPr/>
            <p:nvPr/>
          </p:nvGrpSpPr>
          <p:grpSpPr>
            <a:xfrm>
              <a:off x="5211137" y="4226857"/>
              <a:ext cx="926736" cy="736390"/>
              <a:chOff x="4501095" y="4121414"/>
              <a:chExt cx="926736" cy="736390"/>
            </a:xfrm>
          </p:grpSpPr>
          <p:pic>
            <p:nvPicPr>
              <p:cNvPr id="198" name="Picture 2" descr="사과다이어트, 사과팩,">
                <a:extLst>
                  <a:ext uri="{FF2B5EF4-FFF2-40B4-BE49-F238E27FC236}">
                    <a16:creationId xmlns:a16="http://schemas.microsoft.com/office/drawing/2014/main" id="{31E2F95C-D01E-43AE-B064-19366BBF98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alphaModFix amt="50000"/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4501095" y="4121414"/>
                <a:ext cx="926736" cy="73639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7" name="Picture 2" descr="사과다이어트, 사과팩,">
                <a:extLst>
                  <a:ext uri="{FF2B5EF4-FFF2-40B4-BE49-F238E27FC236}">
                    <a16:creationId xmlns:a16="http://schemas.microsoft.com/office/drawing/2014/main" id="{D3E06D29-A30E-4321-BFD3-50760FBB67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4501095" y="4121414"/>
                <a:ext cx="926736" cy="73639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47307904-4027-4B13-9E00-43569399E207}"/>
                </a:ext>
              </a:extLst>
            </p:cNvPr>
            <p:cNvGrpSpPr/>
            <p:nvPr/>
          </p:nvGrpSpPr>
          <p:grpSpPr>
            <a:xfrm>
              <a:off x="2331350" y="5141876"/>
              <a:ext cx="584742" cy="464640"/>
              <a:chOff x="2354207" y="4122520"/>
              <a:chExt cx="584742" cy="464640"/>
            </a:xfrm>
          </p:grpSpPr>
          <p:pic>
            <p:nvPicPr>
              <p:cNvPr id="195" name="Picture 2" descr="사과다이어트, 사과팩,">
                <a:extLst>
                  <a:ext uri="{FF2B5EF4-FFF2-40B4-BE49-F238E27FC236}">
                    <a16:creationId xmlns:a16="http://schemas.microsoft.com/office/drawing/2014/main" id="{5FC0F83E-735D-4DCF-9949-F8BAB1B55A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354207" y="4122520"/>
                <a:ext cx="584742" cy="46464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6" name="Picture 2" descr="사과다이어트, 사과팩,">
                <a:extLst>
                  <a:ext uri="{FF2B5EF4-FFF2-40B4-BE49-F238E27FC236}">
                    <a16:creationId xmlns:a16="http://schemas.microsoft.com/office/drawing/2014/main" id="{9A58E523-8507-42DE-9590-EB042FBBE7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alphaModFix amt="50000"/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354207" y="4122520"/>
                <a:ext cx="584742" cy="46464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4" name="Picture 2" descr="사과다이어트, 사과팩,">
              <a:extLst>
                <a:ext uri="{FF2B5EF4-FFF2-40B4-BE49-F238E27FC236}">
                  <a16:creationId xmlns:a16="http://schemas.microsoft.com/office/drawing/2014/main" id="{CE98A90B-C590-4160-B373-B6C70B4F12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2911602" y="4495451"/>
              <a:ext cx="608860" cy="48380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제목 6">
            <a:extLst>
              <a:ext uri="{FF2B5EF4-FFF2-40B4-BE49-F238E27FC236}">
                <a16:creationId xmlns:a16="http://schemas.microsoft.com/office/drawing/2014/main" id="{282E2B12-0573-40FE-8921-052E8D2E3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  <a:endParaRPr lang="ko-KR" altLang="en-US" dirty="0"/>
          </a:p>
        </p:txBody>
      </p:sp>
      <p:cxnSp>
        <p:nvCxnSpPr>
          <p:cNvPr id="8" name="Shape 140">
            <a:extLst>
              <a:ext uri="{FF2B5EF4-FFF2-40B4-BE49-F238E27FC236}">
                <a16:creationId xmlns:a16="http://schemas.microsoft.com/office/drawing/2014/main" id="{15E11C71-6280-4786-8352-F2C936FE1BB5}"/>
              </a:ext>
            </a:extLst>
          </p:cNvPr>
          <p:cNvCxnSpPr>
            <a:cxnSpLocks/>
          </p:cNvCxnSpPr>
          <p:nvPr/>
        </p:nvCxnSpPr>
        <p:spPr>
          <a:xfrm rot="10800000" flipH="1">
            <a:off x="494681" y="5044401"/>
            <a:ext cx="8073000" cy="607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41">
            <a:extLst>
              <a:ext uri="{FF2B5EF4-FFF2-40B4-BE49-F238E27FC236}">
                <a16:creationId xmlns:a16="http://schemas.microsoft.com/office/drawing/2014/main" id="{857FF34D-C471-40DC-844F-5505BA0F2C16}"/>
              </a:ext>
            </a:extLst>
          </p:cNvPr>
          <p:cNvSpPr txBox="1"/>
          <p:nvPr/>
        </p:nvSpPr>
        <p:spPr>
          <a:xfrm>
            <a:off x="8007206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 err="1"/>
              <a:t>크다</a:t>
            </a:r>
            <a:endParaRPr lang="en" sz="1350" dirty="0"/>
          </a:p>
        </p:txBody>
      </p:sp>
      <p:sp>
        <p:nvSpPr>
          <p:cNvPr id="10" name="Shape 142">
            <a:extLst>
              <a:ext uri="{FF2B5EF4-FFF2-40B4-BE49-F238E27FC236}">
                <a16:creationId xmlns:a16="http://schemas.microsoft.com/office/drawing/2014/main" id="{5C050724-7AC9-48E9-8BBE-923BE9F22D63}"/>
              </a:ext>
            </a:extLst>
          </p:cNvPr>
          <p:cNvSpPr txBox="1"/>
          <p:nvPr/>
        </p:nvSpPr>
        <p:spPr>
          <a:xfrm>
            <a:off x="592420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작다</a:t>
            </a:r>
          </a:p>
        </p:txBody>
      </p:sp>
      <p:grpSp>
        <p:nvGrpSpPr>
          <p:cNvPr id="12" name="Shape 144">
            <a:extLst>
              <a:ext uri="{FF2B5EF4-FFF2-40B4-BE49-F238E27FC236}">
                <a16:creationId xmlns:a16="http://schemas.microsoft.com/office/drawing/2014/main" id="{CDBFE48B-8AC2-45AC-AE30-235AFDD09A56}"/>
              </a:ext>
            </a:extLst>
          </p:cNvPr>
          <p:cNvGrpSpPr/>
          <p:nvPr/>
        </p:nvGrpSpPr>
        <p:grpSpPr>
          <a:xfrm>
            <a:off x="3367992" y="2144559"/>
            <a:ext cx="560475" cy="2882663"/>
            <a:chOff x="3194512" y="2813675"/>
            <a:chExt cx="747300" cy="1636596"/>
          </a:xfrm>
        </p:grpSpPr>
        <p:cxnSp>
          <p:nvCxnSpPr>
            <p:cNvPr id="13" name="Shape 145">
              <a:extLst>
                <a:ext uri="{FF2B5EF4-FFF2-40B4-BE49-F238E27FC236}">
                  <a16:creationId xmlns:a16="http://schemas.microsoft.com/office/drawing/2014/main" id="{DC91E0A6-C5EC-459C-89DC-1727BECC5CD6}"/>
                </a:ext>
              </a:extLst>
            </p:cNvPr>
            <p:cNvCxnSpPr/>
            <p:nvPr/>
          </p:nvCxnSpPr>
          <p:spPr>
            <a:xfrm flipH="1">
              <a:off x="3565612" y="3024682"/>
              <a:ext cx="5100" cy="1425589"/>
            </a:xfrm>
            <a:prstGeom prst="straightConnector1">
              <a:avLst/>
            </a:prstGeom>
            <a:noFill/>
            <a:ln w="7620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4" name="Shape 146">
              <a:extLst>
                <a:ext uri="{FF2B5EF4-FFF2-40B4-BE49-F238E27FC236}">
                  <a16:creationId xmlns:a16="http://schemas.microsoft.com/office/drawing/2014/main" id="{9F9325D1-F2F4-44ED-82E3-73880B53BB9D}"/>
                </a:ext>
              </a:extLst>
            </p:cNvPr>
            <p:cNvSpPr txBox="1"/>
            <p:nvPr/>
          </p:nvSpPr>
          <p:spPr>
            <a:xfrm>
              <a:off x="3194512" y="2813675"/>
              <a:ext cx="747300" cy="183679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algn="ctr"/>
              <a:r>
                <a:rPr lang="en" sz="1350" dirty="0"/>
                <a:t>기준</a:t>
              </a:r>
            </a:p>
          </p:txBody>
        </p:sp>
      </p:grpSp>
      <p:sp>
        <p:nvSpPr>
          <p:cNvPr id="95" name="Shape 147">
            <a:extLst>
              <a:ext uri="{FF2B5EF4-FFF2-40B4-BE49-F238E27FC236}">
                <a16:creationId xmlns:a16="http://schemas.microsoft.com/office/drawing/2014/main" id="{E1A966B6-90EC-43BE-BDF0-2B98BCA022F3}"/>
              </a:ext>
            </a:extLst>
          </p:cNvPr>
          <p:cNvSpPr txBox="1"/>
          <p:nvPr/>
        </p:nvSpPr>
        <p:spPr>
          <a:xfrm>
            <a:off x="2917984" y="3923831"/>
            <a:ext cx="978332" cy="2652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txBody>
          <a:bodyPr lIns="68569" tIns="68569" rIns="68569" bIns="68569" anchor="t" anchorCtr="0">
            <a:no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안 </a:t>
            </a:r>
            <a:endParaRPr lang="en-US" altLang="ko-K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4028712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값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896378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A10D0613-95D7-4373-973A-238A1BCFF945}"/>
              </a:ext>
            </a:extLst>
          </p:cNvPr>
          <p:cNvGrpSpPr/>
          <p:nvPr/>
        </p:nvGrpSpPr>
        <p:grpSpPr>
          <a:xfrm>
            <a:off x="544429" y="3091723"/>
            <a:ext cx="7297022" cy="1986222"/>
            <a:chOff x="1153401" y="3476819"/>
            <a:chExt cx="9729363" cy="2648296"/>
          </a:xfrm>
        </p:grpSpPr>
        <p:pic>
          <p:nvPicPr>
            <p:cNvPr id="155" name="Picture 2" descr="사과다이어트, 사과팩,">
              <a:extLst>
                <a:ext uri="{FF2B5EF4-FFF2-40B4-BE49-F238E27FC236}">
                  <a16:creationId xmlns:a16="http://schemas.microsoft.com/office/drawing/2014/main" id="{E2D13358-FA24-47DF-B9AD-26D8946D5F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9180938" y="4513544"/>
              <a:ext cx="1701826" cy="135228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Picture 2" descr="사과다이어트, 사과팩,">
              <a:extLst>
                <a:ext uri="{FF2B5EF4-FFF2-40B4-BE49-F238E27FC236}">
                  <a16:creationId xmlns:a16="http://schemas.microsoft.com/office/drawing/2014/main" id="{9445313F-B401-47F9-B145-38FFB43E28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1153401" y="5006639"/>
              <a:ext cx="684124" cy="54360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8" name="Picture 2" descr="사과다이어트, 사과팩,">
              <a:extLst>
                <a:ext uri="{FF2B5EF4-FFF2-40B4-BE49-F238E27FC236}">
                  <a16:creationId xmlns:a16="http://schemas.microsoft.com/office/drawing/2014/main" id="{1E060066-177E-40D6-8A0F-3E672C482D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7969205" y="4472195"/>
              <a:ext cx="1352148" cy="107442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9" name="Picture 2" descr="사과다이어트, 사과팩,">
              <a:extLst>
                <a:ext uri="{FF2B5EF4-FFF2-40B4-BE49-F238E27FC236}">
                  <a16:creationId xmlns:a16="http://schemas.microsoft.com/office/drawing/2014/main" id="{5D85432B-D87F-44B7-B316-2A9658201D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938998" y="4861831"/>
              <a:ext cx="1026992" cy="8160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0" name="Picture 2" descr="사과다이어트, 사과팩,">
              <a:extLst>
                <a:ext uri="{FF2B5EF4-FFF2-40B4-BE49-F238E27FC236}">
                  <a16:creationId xmlns:a16="http://schemas.microsoft.com/office/drawing/2014/main" id="{280F7DC8-4A3A-40AD-99A0-BA784AEF32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446035" y="5283394"/>
              <a:ext cx="1026992" cy="8160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1" name="Picture 2" descr="사과다이어트, 사과팩,">
              <a:extLst>
                <a:ext uri="{FF2B5EF4-FFF2-40B4-BE49-F238E27FC236}">
                  <a16:creationId xmlns:a16="http://schemas.microsoft.com/office/drawing/2014/main" id="{ED4F0F0E-70D7-4521-9FB1-06F9E4226A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438086" y="5067480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Picture 2" descr="사과다이어트, 사과팩,">
              <a:extLst>
                <a:ext uri="{FF2B5EF4-FFF2-40B4-BE49-F238E27FC236}">
                  <a16:creationId xmlns:a16="http://schemas.microsoft.com/office/drawing/2014/main" id="{3EC90729-5F1A-4E3C-A9E5-2C8148E41B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273861" y="4317177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2" descr="사과다이어트, 사과팩,">
              <a:extLst>
                <a:ext uri="{FF2B5EF4-FFF2-40B4-BE49-F238E27FC236}">
                  <a16:creationId xmlns:a16="http://schemas.microsoft.com/office/drawing/2014/main" id="{0AF2B926-2FC6-4E7F-BB97-36409CE9CB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3516697" y="5268538"/>
              <a:ext cx="718766" cy="57113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" name="Picture 2" descr="사과다이어트, 사과팩,">
              <a:extLst>
                <a:ext uri="{FF2B5EF4-FFF2-40B4-BE49-F238E27FC236}">
                  <a16:creationId xmlns:a16="http://schemas.microsoft.com/office/drawing/2014/main" id="{D2B637C1-E9A7-4F1D-BB7A-4F4D63F335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516059" y="3476819"/>
              <a:ext cx="892132" cy="70889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2" descr="사과다이어트, 사과팩,">
              <a:extLst>
                <a:ext uri="{FF2B5EF4-FFF2-40B4-BE49-F238E27FC236}">
                  <a16:creationId xmlns:a16="http://schemas.microsoft.com/office/drawing/2014/main" id="{A53B6FD8-BC42-4DC8-A181-2931EC3CCE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584564" y="4604299"/>
              <a:ext cx="892132" cy="70889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6" name="Picture 2" descr="사과다이어트, 사과팩,">
              <a:extLst>
                <a:ext uri="{FF2B5EF4-FFF2-40B4-BE49-F238E27FC236}">
                  <a16:creationId xmlns:a16="http://schemas.microsoft.com/office/drawing/2014/main" id="{F3D47217-4413-4781-ABF6-3510BD26AA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447787" y="5184275"/>
              <a:ext cx="972750" cy="77295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7" name="Picture 2" descr="사과다이어트, 사과팩,">
              <a:extLst>
                <a:ext uri="{FF2B5EF4-FFF2-40B4-BE49-F238E27FC236}">
                  <a16:creationId xmlns:a16="http://schemas.microsoft.com/office/drawing/2014/main" id="{070CDBC2-B60F-42F0-9AE2-9B25278029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200474" y="5322449"/>
              <a:ext cx="1010144" cy="80266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8" name="Picture 2" descr="사과다이어트, 사과팩,">
              <a:extLst>
                <a:ext uri="{FF2B5EF4-FFF2-40B4-BE49-F238E27FC236}">
                  <a16:creationId xmlns:a16="http://schemas.microsoft.com/office/drawing/2014/main" id="{1B184CCD-E466-4FF2-A446-93EAFBCB90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985355" y="4332417"/>
              <a:ext cx="1108548" cy="88085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8258147E-B087-44E5-8395-8E50D723CBB5}"/>
                </a:ext>
              </a:extLst>
            </p:cNvPr>
            <p:cNvGrpSpPr/>
            <p:nvPr/>
          </p:nvGrpSpPr>
          <p:grpSpPr>
            <a:xfrm>
              <a:off x="7327562" y="3643572"/>
              <a:ext cx="1265008" cy="1005184"/>
              <a:chOff x="10358386" y="3772948"/>
              <a:chExt cx="1265008" cy="1005184"/>
            </a:xfrm>
          </p:grpSpPr>
          <p:pic>
            <p:nvPicPr>
              <p:cNvPr id="177" name="Picture 2" descr="사과다이어트, 사과팩,">
                <a:extLst>
                  <a:ext uri="{FF2B5EF4-FFF2-40B4-BE49-F238E27FC236}">
                    <a16:creationId xmlns:a16="http://schemas.microsoft.com/office/drawing/2014/main" id="{5C3EBA1B-1A9C-4CF4-AA78-08867AE58D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10358386" y="3772948"/>
                <a:ext cx="1265008" cy="1005184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8" name="Picture 2" descr="사과다이어트, 사과팩,">
                <a:extLst>
                  <a:ext uri="{FF2B5EF4-FFF2-40B4-BE49-F238E27FC236}">
                    <a16:creationId xmlns:a16="http://schemas.microsoft.com/office/drawing/2014/main" id="{99E7FF2F-2C24-4A4F-854A-437FA8D69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alphaModFix amt="63000"/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10358386" y="3772948"/>
                <a:ext cx="1265008" cy="1005183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962AA264-2EFA-41E8-9F9A-187A1CE03D8C}"/>
                </a:ext>
              </a:extLst>
            </p:cNvPr>
            <p:cNvGrpSpPr/>
            <p:nvPr/>
          </p:nvGrpSpPr>
          <p:grpSpPr>
            <a:xfrm>
              <a:off x="5211137" y="4226857"/>
              <a:ext cx="926736" cy="736390"/>
              <a:chOff x="4501095" y="4121414"/>
              <a:chExt cx="926736" cy="736390"/>
            </a:xfrm>
          </p:grpSpPr>
          <p:pic>
            <p:nvPicPr>
              <p:cNvPr id="175" name="Picture 2" descr="사과다이어트, 사과팩,">
                <a:extLst>
                  <a:ext uri="{FF2B5EF4-FFF2-40B4-BE49-F238E27FC236}">
                    <a16:creationId xmlns:a16="http://schemas.microsoft.com/office/drawing/2014/main" id="{3A01EA1D-5D71-4A01-9EEB-67FAF89595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4501095" y="4121414"/>
                <a:ext cx="926736" cy="73639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6" name="Picture 2" descr="사과다이어트, 사과팩,">
                <a:extLst>
                  <a:ext uri="{FF2B5EF4-FFF2-40B4-BE49-F238E27FC236}">
                    <a16:creationId xmlns:a16="http://schemas.microsoft.com/office/drawing/2014/main" id="{BB3922BF-EC4E-40A3-B191-A65E89AC53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alphaModFix amt="50000"/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4501095" y="4121414"/>
                <a:ext cx="926736" cy="73639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FABD38E4-7721-4AE4-AA09-9AC18274EF1C}"/>
                </a:ext>
              </a:extLst>
            </p:cNvPr>
            <p:cNvGrpSpPr/>
            <p:nvPr/>
          </p:nvGrpSpPr>
          <p:grpSpPr>
            <a:xfrm>
              <a:off x="2331350" y="5141876"/>
              <a:ext cx="584742" cy="464640"/>
              <a:chOff x="2354207" y="4122520"/>
              <a:chExt cx="584742" cy="464640"/>
            </a:xfrm>
          </p:grpSpPr>
          <p:pic>
            <p:nvPicPr>
              <p:cNvPr id="173" name="Picture 2" descr="사과다이어트, 사과팩,">
                <a:extLst>
                  <a:ext uri="{FF2B5EF4-FFF2-40B4-BE49-F238E27FC236}">
                    <a16:creationId xmlns:a16="http://schemas.microsoft.com/office/drawing/2014/main" id="{CFC458B6-FDEE-459F-A2AA-B4E28EA161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354207" y="4122520"/>
                <a:ext cx="584742" cy="46464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4" name="Picture 2" descr="사과다이어트, 사과팩,">
                <a:extLst>
                  <a:ext uri="{FF2B5EF4-FFF2-40B4-BE49-F238E27FC236}">
                    <a16:creationId xmlns:a16="http://schemas.microsoft.com/office/drawing/2014/main" id="{1C297D22-1A19-4D2F-809E-A31B61281A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alphaModFix amt="50000"/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354207" y="4122520"/>
                <a:ext cx="584742" cy="46464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2" name="Picture 2" descr="사과다이어트, 사과팩,">
              <a:extLst>
                <a:ext uri="{FF2B5EF4-FFF2-40B4-BE49-F238E27FC236}">
                  <a16:creationId xmlns:a16="http://schemas.microsoft.com/office/drawing/2014/main" id="{0AEBAAD4-FE6E-4128-B7FF-FCB7B173A4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2911602" y="4495451"/>
              <a:ext cx="608860" cy="48380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제목 6">
            <a:extLst>
              <a:ext uri="{FF2B5EF4-FFF2-40B4-BE49-F238E27FC236}">
                <a16:creationId xmlns:a16="http://schemas.microsoft.com/office/drawing/2014/main" id="{282E2B12-0573-40FE-8921-052E8D2E3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  <a:endParaRPr lang="ko-KR" altLang="en-US" dirty="0"/>
          </a:p>
        </p:txBody>
      </p:sp>
      <p:cxnSp>
        <p:nvCxnSpPr>
          <p:cNvPr id="8" name="Shape 140">
            <a:extLst>
              <a:ext uri="{FF2B5EF4-FFF2-40B4-BE49-F238E27FC236}">
                <a16:creationId xmlns:a16="http://schemas.microsoft.com/office/drawing/2014/main" id="{15E11C71-6280-4786-8352-F2C936FE1BB5}"/>
              </a:ext>
            </a:extLst>
          </p:cNvPr>
          <p:cNvCxnSpPr>
            <a:cxnSpLocks/>
          </p:cNvCxnSpPr>
          <p:nvPr/>
        </p:nvCxnSpPr>
        <p:spPr>
          <a:xfrm rot="10800000" flipH="1">
            <a:off x="494681" y="5044401"/>
            <a:ext cx="8073000" cy="607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41">
            <a:extLst>
              <a:ext uri="{FF2B5EF4-FFF2-40B4-BE49-F238E27FC236}">
                <a16:creationId xmlns:a16="http://schemas.microsoft.com/office/drawing/2014/main" id="{857FF34D-C471-40DC-844F-5505BA0F2C16}"/>
              </a:ext>
            </a:extLst>
          </p:cNvPr>
          <p:cNvSpPr txBox="1"/>
          <p:nvPr/>
        </p:nvSpPr>
        <p:spPr>
          <a:xfrm>
            <a:off x="8007206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 err="1"/>
              <a:t>크다</a:t>
            </a:r>
            <a:endParaRPr lang="en" sz="1350" dirty="0"/>
          </a:p>
        </p:txBody>
      </p:sp>
      <p:sp>
        <p:nvSpPr>
          <p:cNvPr id="10" name="Shape 142">
            <a:extLst>
              <a:ext uri="{FF2B5EF4-FFF2-40B4-BE49-F238E27FC236}">
                <a16:creationId xmlns:a16="http://schemas.microsoft.com/office/drawing/2014/main" id="{5C050724-7AC9-48E9-8BBE-923BE9F22D63}"/>
              </a:ext>
            </a:extLst>
          </p:cNvPr>
          <p:cNvSpPr txBox="1"/>
          <p:nvPr/>
        </p:nvSpPr>
        <p:spPr>
          <a:xfrm>
            <a:off x="592420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작다</a:t>
            </a:r>
          </a:p>
        </p:txBody>
      </p:sp>
      <p:grpSp>
        <p:nvGrpSpPr>
          <p:cNvPr id="12" name="Shape 144">
            <a:extLst>
              <a:ext uri="{FF2B5EF4-FFF2-40B4-BE49-F238E27FC236}">
                <a16:creationId xmlns:a16="http://schemas.microsoft.com/office/drawing/2014/main" id="{CDBFE48B-8AC2-45AC-AE30-235AFDD09A56}"/>
              </a:ext>
            </a:extLst>
          </p:cNvPr>
          <p:cNvGrpSpPr/>
          <p:nvPr/>
        </p:nvGrpSpPr>
        <p:grpSpPr>
          <a:xfrm>
            <a:off x="3367992" y="2144559"/>
            <a:ext cx="560475" cy="2882663"/>
            <a:chOff x="3194512" y="2813675"/>
            <a:chExt cx="747300" cy="1636596"/>
          </a:xfrm>
        </p:grpSpPr>
        <p:cxnSp>
          <p:nvCxnSpPr>
            <p:cNvPr id="13" name="Shape 145">
              <a:extLst>
                <a:ext uri="{FF2B5EF4-FFF2-40B4-BE49-F238E27FC236}">
                  <a16:creationId xmlns:a16="http://schemas.microsoft.com/office/drawing/2014/main" id="{DC91E0A6-C5EC-459C-89DC-1727BECC5CD6}"/>
                </a:ext>
              </a:extLst>
            </p:cNvPr>
            <p:cNvCxnSpPr/>
            <p:nvPr/>
          </p:nvCxnSpPr>
          <p:spPr>
            <a:xfrm flipH="1">
              <a:off x="3565612" y="3024682"/>
              <a:ext cx="5100" cy="1425589"/>
            </a:xfrm>
            <a:prstGeom prst="straightConnector1">
              <a:avLst/>
            </a:prstGeom>
            <a:noFill/>
            <a:ln w="7620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4" name="Shape 146">
              <a:extLst>
                <a:ext uri="{FF2B5EF4-FFF2-40B4-BE49-F238E27FC236}">
                  <a16:creationId xmlns:a16="http://schemas.microsoft.com/office/drawing/2014/main" id="{9F9325D1-F2F4-44ED-82E3-73880B53BB9D}"/>
                </a:ext>
              </a:extLst>
            </p:cNvPr>
            <p:cNvSpPr txBox="1"/>
            <p:nvPr/>
          </p:nvSpPr>
          <p:spPr>
            <a:xfrm>
              <a:off x="3194512" y="2813675"/>
              <a:ext cx="747300" cy="183679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algn="ctr"/>
              <a:r>
                <a:rPr lang="en" sz="1350" dirty="0"/>
                <a:t>기준</a:t>
              </a:r>
            </a:p>
          </p:txBody>
        </p:sp>
      </p:grpSp>
      <p:sp>
        <p:nvSpPr>
          <p:cNvPr id="98" name="Shape 147">
            <a:extLst>
              <a:ext uri="{FF2B5EF4-FFF2-40B4-BE49-F238E27FC236}">
                <a16:creationId xmlns:a16="http://schemas.microsoft.com/office/drawing/2014/main" id="{679CE5FC-8F15-45DB-8E23-30946E34547C}"/>
              </a:ext>
            </a:extLst>
          </p:cNvPr>
          <p:cNvSpPr txBox="1"/>
          <p:nvPr/>
        </p:nvSpPr>
        <p:spPr>
          <a:xfrm>
            <a:off x="4549212" y="4587026"/>
            <a:ext cx="777947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b="1" dirty="0">
                <a:solidFill>
                  <a:schemeClr val="bg1"/>
                </a:solidFill>
              </a:rPr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35524616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그룹 97">
            <a:extLst>
              <a:ext uri="{FF2B5EF4-FFF2-40B4-BE49-F238E27FC236}">
                <a16:creationId xmlns:a16="http://schemas.microsoft.com/office/drawing/2014/main" id="{85BEA479-6EED-4ED6-8D21-192BBE543405}"/>
              </a:ext>
            </a:extLst>
          </p:cNvPr>
          <p:cNvGrpSpPr/>
          <p:nvPr/>
        </p:nvGrpSpPr>
        <p:grpSpPr>
          <a:xfrm>
            <a:off x="544429" y="3091723"/>
            <a:ext cx="7297022" cy="1986222"/>
            <a:chOff x="1153401" y="3476819"/>
            <a:chExt cx="9729363" cy="2648296"/>
          </a:xfrm>
        </p:grpSpPr>
        <p:pic>
          <p:nvPicPr>
            <p:cNvPr id="101" name="Picture 2" descr="사과다이어트, 사과팩,">
              <a:extLst>
                <a:ext uri="{FF2B5EF4-FFF2-40B4-BE49-F238E27FC236}">
                  <a16:creationId xmlns:a16="http://schemas.microsoft.com/office/drawing/2014/main" id="{6F05FD85-412E-4F68-AC71-14768D2278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9180938" y="4513544"/>
              <a:ext cx="1701826" cy="135228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" name="Picture 2" descr="사과다이어트, 사과팩,">
              <a:extLst>
                <a:ext uri="{FF2B5EF4-FFF2-40B4-BE49-F238E27FC236}">
                  <a16:creationId xmlns:a16="http://schemas.microsoft.com/office/drawing/2014/main" id="{28745EB2-6441-4480-AA7A-BE3E4C5541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1153401" y="5006639"/>
              <a:ext cx="684124" cy="54360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2" descr="사과다이어트, 사과팩,">
              <a:extLst>
                <a:ext uri="{FF2B5EF4-FFF2-40B4-BE49-F238E27FC236}">
                  <a16:creationId xmlns:a16="http://schemas.microsoft.com/office/drawing/2014/main" id="{15CC23DD-B4F1-40D4-AA90-ACD9CACF26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3712018" y="4565725"/>
              <a:ext cx="796816" cy="6331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" name="Picture 2" descr="사과다이어트, 사과팩,">
              <a:extLst>
                <a:ext uri="{FF2B5EF4-FFF2-40B4-BE49-F238E27FC236}">
                  <a16:creationId xmlns:a16="http://schemas.microsoft.com/office/drawing/2014/main" id="{7CD5F9A1-5B7C-4F8C-8329-1EF909C6B6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7969205" y="4472195"/>
              <a:ext cx="1352148" cy="107442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2" descr="사과다이어트, 사과팩,">
              <a:extLst>
                <a:ext uri="{FF2B5EF4-FFF2-40B4-BE49-F238E27FC236}">
                  <a16:creationId xmlns:a16="http://schemas.microsoft.com/office/drawing/2014/main" id="{B1A5AF62-8D45-47BE-A96C-F0A7854060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938998" y="4861831"/>
              <a:ext cx="1026992" cy="8160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2" descr="사과다이어트, 사과팩,">
              <a:extLst>
                <a:ext uri="{FF2B5EF4-FFF2-40B4-BE49-F238E27FC236}">
                  <a16:creationId xmlns:a16="http://schemas.microsoft.com/office/drawing/2014/main" id="{3AD97834-9C16-4A77-AE8B-7E806539C2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446035" y="5283394"/>
              <a:ext cx="1026992" cy="8160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Picture 2" descr="사과다이어트, 사과팩,">
              <a:extLst>
                <a:ext uri="{FF2B5EF4-FFF2-40B4-BE49-F238E27FC236}">
                  <a16:creationId xmlns:a16="http://schemas.microsoft.com/office/drawing/2014/main" id="{3214198D-306A-42D5-A2AB-EB9DD1E03C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438086" y="5067480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" name="Picture 2" descr="사과다이어트, 사과팩,">
              <a:extLst>
                <a:ext uri="{FF2B5EF4-FFF2-40B4-BE49-F238E27FC236}">
                  <a16:creationId xmlns:a16="http://schemas.microsoft.com/office/drawing/2014/main" id="{0302126C-62AA-4DA0-993C-229437E586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273861" y="4317177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Picture 2" descr="사과다이어트, 사과팩,">
              <a:extLst>
                <a:ext uri="{FF2B5EF4-FFF2-40B4-BE49-F238E27FC236}">
                  <a16:creationId xmlns:a16="http://schemas.microsoft.com/office/drawing/2014/main" id="{786713B4-44E1-4A7E-9C8F-40C360F857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3516697" y="5268538"/>
              <a:ext cx="718766" cy="57113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2" descr="사과다이어트, 사과팩,">
              <a:extLst>
                <a:ext uri="{FF2B5EF4-FFF2-40B4-BE49-F238E27FC236}">
                  <a16:creationId xmlns:a16="http://schemas.microsoft.com/office/drawing/2014/main" id="{3C422A9B-A499-4FE8-A0A8-FCFB06141A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516059" y="3476819"/>
              <a:ext cx="892132" cy="70889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Picture 2" descr="사과다이어트, 사과팩,">
              <a:extLst>
                <a:ext uri="{FF2B5EF4-FFF2-40B4-BE49-F238E27FC236}">
                  <a16:creationId xmlns:a16="http://schemas.microsoft.com/office/drawing/2014/main" id="{CE5AAC15-B9C8-40C7-8756-445DD5BD34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584564" y="4604299"/>
              <a:ext cx="892132" cy="70889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" name="Picture 2" descr="사과다이어트, 사과팩,">
              <a:extLst>
                <a:ext uri="{FF2B5EF4-FFF2-40B4-BE49-F238E27FC236}">
                  <a16:creationId xmlns:a16="http://schemas.microsoft.com/office/drawing/2014/main" id="{BA6344E0-C983-49F3-A7CF-A3DDDA1B6C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447787" y="5184275"/>
              <a:ext cx="972750" cy="77295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4" name="Picture 2" descr="사과다이어트, 사과팩,">
              <a:extLst>
                <a:ext uri="{FF2B5EF4-FFF2-40B4-BE49-F238E27FC236}">
                  <a16:creationId xmlns:a16="http://schemas.microsoft.com/office/drawing/2014/main" id="{43901A51-4AEF-4FDE-81D6-DAC4491661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200474" y="5322449"/>
              <a:ext cx="1010144" cy="80266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5" name="Picture 2" descr="사과다이어트, 사과팩,">
              <a:extLst>
                <a:ext uri="{FF2B5EF4-FFF2-40B4-BE49-F238E27FC236}">
                  <a16:creationId xmlns:a16="http://schemas.microsoft.com/office/drawing/2014/main" id="{DF118A9D-27EF-4C49-87D7-E0609C4310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985355" y="4332417"/>
              <a:ext cx="1108548" cy="88085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C0F0C79B-7089-4D5B-BC5D-7393F86635C4}"/>
                </a:ext>
              </a:extLst>
            </p:cNvPr>
            <p:cNvGrpSpPr/>
            <p:nvPr/>
          </p:nvGrpSpPr>
          <p:grpSpPr>
            <a:xfrm>
              <a:off x="7327562" y="3643572"/>
              <a:ext cx="1265008" cy="1005184"/>
              <a:chOff x="10358386" y="3772948"/>
              <a:chExt cx="1265008" cy="1005184"/>
            </a:xfrm>
          </p:grpSpPr>
          <p:pic>
            <p:nvPicPr>
              <p:cNvPr id="154" name="Picture 2" descr="사과다이어트, 사과팩,">
                <a:extLst>
                  <a:ext uri="{FF2B5EF4-FFF2-40B4-BE49-F238E27FC236}">
                    <a16:creationId xmlns:a16="http://schemas.microsoft.com/office/drawing/2014/main" id="{5B19EB0E-7B2F-42E0-822C-630881D228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10358386" y="3772948"/>
                <a:ext cx="1265008" cy="1005184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5" name="Picture 2" descr="사과다이어트, 사과팩,">
                <a:extLst>
                  <a:ext uri="{FF2B5EF4-FFF2-40B4-BE49-F238E27FC236}">
                    <a16:creationId xmlns:a16="http://schemas.microsoft.com/office/drawing/2014/main" id="{F7D422B5-1FC4-4707-9067-DA64953271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alphaModFix amt="63000"/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10358386" y="3772948"/>
                <a:ext cx="1265008" cy="1005183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B12C8E86-CD21-4915-86A9-2C84A3B29794}"/>
                </a:ext>
              </a:extLst>
            </p:cNvPr>
            <p:cNvGrpSpPr/>
            <p:nvPr/>
          </p:nvGrpSpPr>
          <p:grpSpPr>
            <a:xfrm>
              <a:off x="5211137" y="4226857"/>
              <a:ext cx="926736" cy="736390"/>
              <a:chOff x="4501095" y="4121414"/>
              <a:chExt cx="926736" cy="736390"/>
            </a:xfrm>
          </p:grpSpPr>
          <p:pic>
            <p:nvPicPr>
              <p:cNvPr id="152" name="Picture 2" descr="사과다이어트, 사과팩,">
                <a:extLst>
                  <a:ext uri="{FF2B5EF4-FFF2-40B4-BE49-F238E27FC236}">
                    <a16:creationId xmlns:a16="http://schemas.microsoft.com/office/drawing/2014/main" id="{660EC9B2-7F68-4012-B7A4-0CA72FE05D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4501095" y="4121414"/>
                <a:ext cx="926736" cy="73639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3" name="Picture 2" descr="사과다이어트, 사과팩,">
                <a:extLst>
                  <a:ext uri="{FF2B5EF4-FFF2-40B4-BE49-F238E27FC236}">
                    <a16:creationId xmlns:a16="http://schemas.microsoft.com/office/drawing/2014/main" id="{7EF5E5DF-FC18-4B02-8F0D-89480CABBF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alphaModFix amt="50000"/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4501095" y="4121414"/>
                <a:ext cx="926736" cy="73639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83B810E7-D9A3-4CCD-9546-F6A3E428637F}"/>
                </a:ext>
              </a:extLst>
            </p:cNvPr>
            <p:cNvGrpSpPr/>
            <p:nvPr/>
          </p:nvGrpSpPr>
          <p:grpSpPr>
            <a:xfrm>
              <a:off x="2331350" y="5141876"/>
              <a:ext cx="584742" cy="464640"/>
              <a:chOff x="2354207" y="4122520"/>
              <a:chExt cx="584742" cy="464640"/>
            </a:xfrm>
          </p:grpSpPr>
          <p:pic>
            <p:nvPicPr>
              <p:cNvPr id="150" name="Picture 2" descr="사과다이어트, 사과팩,">
                <a:extLst>
                  <a:ext uri="{FF2B5EF4-FFF2-40B4-BE49-F238E27FC236}">
                    <a16:creationId xmlns:a16="http://schemas.microsoft.com/office/drawing/2014/main" id="{59E81895-90A6-4F12-B0A7-39B8958553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354207" y="4122520"/>
                <a:ext cx="584742" cy="46464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1" name="Picture 2" descr="사과다이어트, 사과팩,">
                <a:extLst>
                  <a:ext uri="{FF2B5EF4-FFF2-40B4-BE49-F238E27FC236}">
                    <a16:creationId xmlns:a16="http://schemas.microsoft.com/office/drawing/2014/main" id="{EB41389A-BE83-42CD-8F13-0281275089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alphaModFix amt="50000"/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354207" y="4122520"/>
                <a:ext cx="584742" cy="46464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9" name="Picture 2" descr="사과다이어트, 사과팩,">
              <a:extLst>
                <a:ext uri="{FF2B5EF4-FFF2-40B4-BE49-F238E27FC236}">
                  <a16:creationId xmlns:a16="http://schemas.microsoft.com/office/drawing/2014/main" id="{4A5567D7-D75D-4D7A-8116-9F61155E2D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2911602" y="4495451"/>
              <a:ext cx="608860" cy="48380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제목 6">
            <a:extLst>
              <a:ext uri="{FF2B5EF4-FFF2-40B4-BE49-F238E27FC236}">
                <a16:creationId xmlns:a16="http://schemas.microsoft.com/office/drawing/2014/main" id="{282E2B12-0573-40FE-8921-052E8D2E3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  <a:endParaRPr lang="ko-KR" altLang="en-US" dirty="0"/>
          </a:p>
        </p:txBody>
      </p:sp>
      <p:cxnSp>
        <p:nvCxnSpPr>
          <p:cNvPr id="8" name="Shape 140">
            <a:extLst>
              <a:ext uri="{FF2B5EF4-FFF2-40B4-BE49-F238E27FC236}">
                <a16:creationId xmlns:a16="http://schemas.microsoft.com/office/drawing/2014/main" id="{15E11C71-6280-4786-8352-F2C936FE1BB5}"/>
              </a:ext>
            </a:extLst>
          </p:cNvPr>
          <p:cNvCxnSpPr>
            <a:cxnSpLocks/>
          </p:cNvCxnSpPr>
          <p:nvPr/>
        </p:nvCxnSpPr>
        <p:spPr>
          <a:xfrm rot="10800000" flipH="1">
            <a:off x="494681" y="5044401"/>
            <a:ext cx="8073000" cy="607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41">
            <a:extLst>
              <a:ext uri="{FF2B5EF4-FFF2-40B4-BE49-F238E27FC236}">
                <a16:creationId xmlns:a16="http://schemas.microsoft.com/office/drawing/2014/main" id="{857FF34D-C471-40DC-844F-5505BA0F2C16}"/>
              </a:ext>
            </a:extLst>
          </p:cNvPr>
          <p:cNvSpPr txBox="1"/>
          <p:nvPr/>
        </p:nvSpPr>
        <p:spPr>
          <a:xfrm>
            <a:off x="8007206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 err="1"/>
              <a:t>크다</a:t>
            </a:r>
            <a:endParaRPr lang="en" sz="1350" dirty="0"/>
          </a:p>
        </p:txBody>
      </p:sp>
      <p:sp>
        <p:nvSpPr>
          <p:cNvPr id="10" name="Shape 142">
            <a:extLst>
              <a:ext uri="{FF2B5EF4-FFF2-40B4-BE49-F238E27FC236}">
                <a16:creationId xmlns:a16="http://schemas.microsoft.com/office/drawing/2014/main" id="{5C050724-7AC9-48E9-8BBE-923BE9F22D63}"/>
              </a:ext>
            </a:extLst>
          </p:cNvPr>
          <p:cNvSpPr txBox="1"/>
          <p:nvPr/>
        </p:nvSpPr>
        <p:spPr>
          <a:xfrm>
            <a:off x="592420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작다</a:t>
            </a:r>
          </a:p>
        </p:txBody>
      </p:sp>
      <p:grpSp>
        <p:nvGrpSpPr>
          <p:cNvPr id="12" name="Shape 144">
            <a:extLst>
              <a:ext uri="{FF2B5EF4-FFF2-40B4-BE49-F238E27FC236}">
                <a16:creationId xmlns:a16="http://schemas.microsoft.com/office/drawing/2014/main" id="{CDBFE48B-8AC2-45AC-AE30-235AFDD09A56}"/>
              </a:ext>
            </a:extLst>
          </p:cNvPr>
          <p:cNvGrpSpPr/>
          <p:nvPr/>
        </p:nvGrpSpPr>
        <p:grpSpPr>
          <a:xfrm>
            <a:off x="3367992" y="2144559"/>
            <a:ext cx="560475" cy="2882663"/>
            <a:chOff x="3194512" y="2813675"/>
            <a:chExt cx="747300" cy="1636596"/>
          </a:xfrm>
        </p:grpSpPr>
        <p:cxnSp>
          <p:nvCxnSpPr>
            <p:cNvPr id="13" name="Shape 145">
              <a:extLst>
                <a:ext uri="{FF2B5EF4-FFF2-40B4-BE49-F238E27FC236}">
                  <a16:creationId xmlns:a16="http://schemas.microsoft.com/office/drawing/2014/main" id="{DC91E0A6-C5EC-459C-89DC-1727BECC5CD6}"/>
                </a:ext>
              </a:extLst>
            </p:cNvPr>
            <p:cNvCxnSpPr/>
            <p:nvPr/>
          </p:nvCxnSpPr>
          <p:spPr>
            <a:xfrm flipH="1">
              <a:off x="3565612" y="3024682"/>
              <a:ext cx="5100" cy="1425589"/>
            </a:xfrm>
            <a:prstGeom prst="straightConnector1">
              <a:avLst/>
            </a:prstGeom>
            <a:noFill/>
            <a:ln w="7620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4" name="Shape 146">
              <a:extLst>
                <a:ext uri="{FF2B5EF4-FFF2-40B4-BE49-F238E27FC236}">
                  <a16:creationId xmlns:a16="http://schemas.microsoft.com/office/drawing/2014/main" id="{9F9325D1-F2F4-44ED-82E3-73880B53BB9D}"/>
                </a:ext>
              </a:extLst>
            </p:cNvPr>
            <p:cNvSpPr txBox="1"/>
            <p:nvPr/>
          </p:nvSpPr>
          <p:spPr>
            <a:xfrm>
              <a:off x="3194512" y="2813675"/>
              <a:ext cx="747300" cy="183679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algn="ctr"/>
              <a:r>
                <a:rPr lang="en" sz="1350" dirty="0"/>
                <a:t>기준</a:t>
              </a:r>
            </a:p>
          </p:txBody>
        </p:sp>
      </p:grpSp>
      <p:sp>
        <p:nvSpPr>
          <p:cNvPr id="18" name="Shape 147">
            <a:extLst>
              <a:ext uri="{FF2B5EF4-FFF2-40B4-BE49-F238E27FC236}">
                <a16:creationId xmlns:a16="http://schemas.microsoft.com/office/drawing/2014/main" id="{089CCAF0-7068-45E1-970F-1933067CE9E9}"/>
              </a:ext>
            </a:extLst>
          </p:cNvPr>
          <p:cNvSpPr txBox="1"/>
          <p:nvPr/>
        </p:nvSpPr>
        <p:spPr>
          <a:xfrm>
            <a:off x="2253092" y="3910906"/>
            <a:ext cx="978332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안 </a:t>
            </a:r>
            <a:endParaRPr lang="en-US" altLang="ko-KR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1372849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7F4F685E-E312-4E01-A30F-286F11EF0E67}"/>
              </a:ext>
            </a:extLst>
          </p:cNvPr>
          <p:cNvGrpSpPr/>
          <p:nvPr/>
        </p:nvGrpSpPr>
        <p:grpSpPr>
          <a:xfrm>
            <a:off x="544429" y="3091723"/>
            <a:ext cx="7297022" cy="1986222"/>
            <a:chOff x="1153401" y="3476819"/>
            <a:chExt cx="9729363" cy="2648296"/>
          </a:xfrm>
        </p:grpSpPr>
        <p:pic>
          <p:nvPicPr>
            <p:cNvPr id="185" name="Picture 2" descr="사과다이어트, 사과팩,">
              <a:extLst>
                <a:ext uri="{FF2B5EF4-FFF2-40B4-BE49-F238E27FC236}">
                  <a16:creationId xmlns:a16="http://schemas.microsoft.com/office/drawing/2014/main" id="{747D21F1-6DB5-487C-9514-67FE85BC80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9180938" y="4513544"/>
              <a:ext cx="1701826" cy="135228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6" name="Picture 2" descr="사과다이어트, 사과팩,">
              <a:extLst>
                <a:ext uri="{FF2B5EF4-FFF2-40B4-BE49-F238E27FC236}">
                  <a16:creationId xmlns:a16="http://schemas.microsoft.com/office/drawing/2014/main" id="{A8282A6E-DFBF-4E7C-850B-57D4F84E21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1153401" y="5006639"/>
              <a:ext cx="684124" cy="54360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7" name="Picture 2" descr="사과다이어트, 사과팩,">
              <a:extLst>
                <a:ext uri="{FF2B5EF4-FFF2-40B4-BE49-F238E27FC236}">
                  <a16:creationId xmlns:a16="http://schemas.microsoft.com/office/drawing/2014/main" id="{AB49CAAB-709D-4274-A24B-014868A3FF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3712018" y="4565725"/>
              <a:ext cx="796816" cy="6331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Picture 2" descr="사과다이어트, 사과팩,">
              <a:extLst>
                <a:ext uri="{FF2B5EF4-FFF2-40B4-BE49-F238E27FC236}">
                  <a16:creationId xmlns:a16="http://schemas.microsoft.com/office/drawing/2014/main" id="{8605A247-D3C9-4B12-84C7-095FB11ACA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7969205" y="4472195"/>
              <a:ext cx="1352148" cy="107442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9" name="Picture 2" descr="사과다이어트, 사과팩,">
              <a:extLst>
                <a:ext uri="{FF2B5EF4-FFF2-40B4-BE49-F238E27FC236}">
                  <a16:creationId xmlns:a16="http://schemas.microsoft.com/office/drawing/2014/main" id="{3662AEF7-3A8E-4CC4-A4C5-B8D9AD4CB4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938998" y="4861831"/>
              <a:ext cx="1026992" cy="8160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0" name="Picture 2" descr="사과다이어트, 사과팩,">
              <a:extLst>
                <a:ext uri="{FF2B5EF4-FFF2-40B4-BE49-F238E27FC236}">
                  <a16:creationId xmlns:a16="http://schemas.microsoft.com/office/drawing/2014/main" id="{21BAA607-3E98-4477-A4BE-FC0D4F5F3C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446035" y="5283394"/>
              <a:ext cx="1026992" cy="8160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1" name="Picture 2" descr="사과다이어트, 사과팩,">
              <a:extLst>
                <a:ext uri="{FF2B5EF4-FFF2-40B4-BE49-F238E27FC236}">
                  <a16:creationId xmlns:a16="http://schemas.microsoft.com/office/drawing/2014/main" id="{E14FC3D2-55D2-4C99-9EA7-6FE3B9F4A1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438086" y="5067480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2" name="Picture 2" descr="사과다이어트, 사과팩,">
              <a:extLst>
                <a:ext uri="{FF2B5EF4-FFF2-40B4-BE49-F238E27FC236}">
                  <a16:creationId xmlns:a16="http://schemas.microsoft.com/office/drawing/2014/main" id="{82AE48E4-B094-4B46-9A3F-8863B1F9B7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273861" y="4317177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3" name="Picture 2" descr="사과다이어트, 사과팩,">
              <a:extLst>
                <a:ext uri="{FF2B5EF4-FFF2-40B4-BE49-F238E27FC236}">
                  <a16:creationId xmlns:a16="http://schemas.microsoft.com/office/drawing/2014/main" id="{20B37C5C-BF4E-4567-976B-372C8F7C29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3516697" y="5268538"/>
              <a:ext cx="718766" cy="57113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4" name="Picture 2" descr="사과다이어트, 사과팩,">
              <a:extLst>
                <a:ext uri="{FF2B5EF4-FFF2-40B4-BE49-F238E27FC236}">
                  <a16:creationId xmlns:a16="http://schemas.microsoft.com/office/drawing/2014/main" id="{319DBD0D-2D9C-4F5D-AE2C-FAB86346DF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516059" y="3476819"/>
              <a:ext cx="892132" cy="70889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5" name="Picture 2" descr="사과다이어트, 사과팩,">
              <a:extLst>
                <a:ext uri="{FF2B5EF4-FFF2-40B4-BE49-F238E27FC236}">
                  <a16:creationId xmlns:a16="http://schemas.microsoft.com/office/drawing/2014/main" id="{54B26C26-A99D-4967-B4EC-48EE3FD5B6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584564" y="4604299"/>
              <a:ext cx="892132" cy="70889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6" name="Picture 2" descr="사과다이어트, 사과팩,">
              <a:extLst>
                <a:ext uri="{FF2B5EF4-FFF2-40B4-BE49-F238E27FC236}">
                  <a16:creationId xmlns:a16="http://schemas.microsoft.com/office/drawing/2014/main" id="{7EC4A6BB-F2C9-49F3-AC2E-6D15E35B2D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447787" y="5184275"/>
              <a:ext cx="972750" cy="77295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7" name="Picture 2" descr="사과다이어트, 사과팩,">
              <a:extLst>
                <a:ext uri="{FF2B5EF4-FFF2-40B4-BE49-F238E27FC236}">
                  <a16:creationId xmlns:a16="http://schemas.microsoft.com/office/drawing/2014/main" id="{842007FE-E59F-440D-8CD0-18F0B9AB54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200474" y="5322449"/>
              <a:ext cx="1010144" cy="80266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8" name="Picture 2" descr="사과다이어트, 사과팩,">
              <a:extLst>
                <a:ext uri="{FF2B5EF4-FFF2-40B4-BE49-F238E27FC236}">
                  <a16:creationId xmlns:a16="http://schemas.microsoft.com/office/drawing/2014/main" id="{99FA4536-AB5E-485D-90AC-0732319706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985355" y="4332417"/>
              <a:ext cx="1108548" cy="88085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CD3E3370-EDF6-4E5E-BC97-81ED7FA52D7D}"/>
                </a:ext>
              </a:extLst>
            </p:cNvPr>
            <p:cNvGrpSpPr/>
            <p:nvPr/>
          </p:nvGrpSpPr>
          <p:grpSpPr>
            <a:xfrm>
              <a:off x="7327562" y="3643572"/>
              <a:ext cx="1265008" cy="1005184"/>
              <a:chOff x="10358386" y="3772948"/>
              <a:chExt cx="1265008" cy="1005184"/>
            </a:xfrm>
          </p:grpSpPr>
          <p:pic>
            <p:nvPicPr>
              <p:cNvPr id="207" name="Picture 2" descr="사과다이어트, 사과팩,">
                <a:extLst>
                  <a:ext uri="{FF2B5EF4-FFF2-40B4-BE49-F238E27FC236}">
                    <a16:creationId xmlns:a16="http://schemas.microsoft.com/office/drawing/2014/main" id="{449E909C-142F-4A48-A003-1F4EFAC3A8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10358386" y="3772948"/>
                <a:ext cx="1265008" cy="1005184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8" name="Picture 2" descr="사과다이어트, 사과팩,">
                <a:extLst>
                  <a:ext uri="{FF2B5EF4-FFF2-40B4-BE49-F238E27FC236}">
                    <a16:creationId xmlns:a16="http://schemas.microsoft.com/office/drawing/2014/main" id="{19F35E89-29E7-417B-8986-13F3DB4061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alphaModFix amt="63000"/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10358386" y="3772948"/>
                <a:ext cx="1265008" cy="1005183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BE156224-C91C-4016-B066-BD30715A2004}"/>
                </a:ext>
              </a:extLst>
            </p:cNvPr>
            <p:cNvGrpSpPr/>
            <p:nvPr/>
          </p:nvGrpSpPr>
          <p:grpSpPr>
            <a:xfrm>
              <a:off x="5211137" y="4226857"/>
              <a:ext cx="926736" cy="736390"/>
              <a:chOff x="4501095" y="4121414"/>
              <a:chExt cx="926736" cy="736390"/>
            </a:xfrm>
          </p:grpSpPr>
          <p:pic>
            <p:nvPicPr>
              <p:cNvPr id="205" name="Picture 2" descr="사과다이어트, 사과팩,">
                <a:extLst>
                  <a:ext uri="{FF2B5EF4-FFF2-40B4-BE49-F238E27FC236}">
                    <a16:creationId xmlns:a16="http://schemas.microsoft.com/office/drawing/2014/main" id="{0C9C9D8A-9101-4110-9CD1-A3296FB409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4501095" y="4121414"/>
                <a:ext cx="926736" cy="73639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" name="Picture 2" descr="사과다이어트, 사과팩,">
                <a:extLst>
                  <a:ext uri="{FF2B5EF4-FFF2-40B4-BE49-F238E27FC236}">
                    <a16:creationId xmlns:a16="http://schemas.microsoft.com/office/drawing/2014/main" id="{2BD06208-BB98-49E3-8F93-28C056B3BE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alphaModFix amt="50000"/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4501095" y="4121414"/>
                <a:ext cx="926736" cy="73639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08751C2C-EA50-4C66-8197-B6F35281B2E7}"/>
                </a:ext>
              </a:extLst>
            </p:cNvPr>
            <p:cNvGrpSpPr/>
            <p:nvPr/>
          </p:nvGrpSpPr>
          <p:grpSpPr>
            <a:xfrm>
              <a:off x="2331350" y="5141876"/>
              <a:ext cx="584742" cy="464640"/>
              <a:chOff x="2354207" y="4122520"/>
              <a:chExt cx="584742" cy="464640"/>
            </a:xfrm>
          </p:grpSpPr>
          <p:pic>
            <p:nvPicPr>
              <p:cNvPr id="203" name="Picture 2" descr="사과다이어트, 사과팩,">
                <a:extLst>
                  <a:ext uri="{FF2B5EF4-FFF2-40B4-BE49-F238E27FC236}">
                    <a16:creationId xmlns:a16="http://schemas.microsoft.com/office/drawing/2014/main" id="{718588B6-BD06-41AE-A14C-36FC27E8DF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354207" y="4122520"/>
                <a:ext cx="584742" cy="46464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4" name="Picture 2" descr="사과다이어트, 사과팩,">
                <a:extLst>
                  <a:ext uri="{FF2B5EF4-FFF2-40B4-BE49-F238E27FC236}">
                    <a16:creationId xmlns:a16="http://schemas.microsoft.com/office/drawing/2014/main" id="{C22C3415-A409-4721-AC6A-E776CB92CB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alphaModFix amt="50000"/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354207" y="4122520"/>
                <a:ext cx="584742" cy="46464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2" name="Picture 2" descr="사과다이어트, 사과팩,">
              <a:extLst>
                <a:ext uri="{FF2B5EF4-FFF2-40B4-BE49-F238E27FC236}">
                  <a16:creationId xmlns:a16="http://schemas.microsoft.com/office/drawing/2014/main" id="{99580B4C-A4E0-488B-9CD3-E332FA1513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2911602" y="4495451"/>
              <a:ext cx="608860" cy="48380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제목 6">
            <a:extLst>
              <a:ext uri="{FF2B5EF4-FFF2-40B4-BE49-F238E27FC236}">
                <a16:creationId xmlns:a16="http://schemas.microsoft.com/office/drawing/2014/main" id="{282E2B12-0573-40FE-8921-052E8D2E3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  <a:endParaRPr lang="ko-KR" altLang="en-US" dirty="0"/>
          </a:p>
        </p:txBody>
      </p:sp>
      <p:cxnSp>
        <p:nvCxnSpPr>
          <p:cNvPr id="8" name="Shape 140">
            <a:extLst>
              <a:ext uri="{FF2B5EF4-FFF2-40B4-BE49-F238E27FC236}">
                <a16:creationId xmlns:a16="http://schemas.microsoft.com/office/drawing/2014/main" id="{15E11C71-6280-4786-8352-F2C936FE1BB5}"/>
              </a:ext>
            </a:extLst>
          </p:cNvPr>
          <p:cNvCxnSpPr>
            <a:cxnSpLocks/>
          </p:cNvCxnSpPr>
          <p:nvPr/>
        </p:nvCxnSpPr>
        <p:spPr>
          <a:xfrm rot="10800000" flipH="1">
            <a:off x="494681" y="5044401"/>
            <a:ext cx="8073000" cy="607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41">
            <a:extLst>
              <a:ext uri="{FF2B5EF4-FFF2-40B4-BE49-F238E27FC236}">
                <a16:creationId xmlns:a16="http://schemas.microsoft.com/office/drawing/2014/main" id="{857FF34D-C471-40DC-844F-5505BA0F2C16}"/>
              </a:ext>
            </a:extLst>
          </p:cNvPr>
          <p:cNvSpPr txBox="1"/>
          <p:nvPr/>
        </p:nvSpPr>
        <p:spPr>
          <a:xfrm>
            <a:off x="8007206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 err="1"/>
              <a:t>크다</a:t>
            </a:r>
            <a:endParaRPr lang="en" sz="1350" dirty="0"/>
          </a:p>
        </p:txBody>
      </p:sp>
      <p:sp>
        <p:nvSpPr>
          <p:cNvPr id="10" name="Shape 142">
            <a:extLst>
              <a:ext uri="{FF2B5EF4-FFF2-40B4-BE49-F238E27FC236}">
                <a16:creationId xmlns:a16="http://schemas.microsoft.com/office/drawing/2014/main" id="{5C050724-7AC9-48E9-8BBE-923BE9F22D63}"/>
              </a:ext>
            </a:extLst>
          </p:cNvPr>
          <p:cNvSpPr txBox="1"/>
          <p:nvPr/>
        </p:nvSpPr>
        <p:spPr>
          <a:xfrm>
            <a:off x="592420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작다</a:t>
            </a:r>
          </a:p>
        </p:txBody>
      </p:sp>
      <p:grpSp>
        <p:nvGrpSpPr>
          <p:cNvPr id="12" name="Shape 144">
            <a:extLst>
              <a:ext uri="{FF2B5EF4-FFF2-40B4-BE49-F238E27FC236}">
                <a16:creationId xmlns:a16="http://schemas.microsoft.com/office/drawing/2014/main" id="{CDBFE48B-8AC2-45AC-AE30-235AFDD09A56}"/>
              </a:ext>
            </a:extLst>
          </p:cNvPr>
          <p:cNvGrpSpPr/>
          <p:nvPr/>
        </p:nvGrpSpPr>
        <p:grpSpPr>
          <a:xfrm>
            <a:off x="3367992" y="2144559"/>
            <a:ext cx="560475" cy="2882663"/>
            <a:chOff x="3194512" y="2813675"/>
            <a:chExt cx="747300" cy="1636596"/>
          </a:xfrm>
        </p:grpSpPr>
        <p:cxnSp>
          <p:nvCxnSpPr>
            <p:cNvPr id="13" name="Shape 145">
              <a:extLst>
                <a:ext uri="{FF2B5EF4-FFF2-40B4-BE49-F238E27FC236}">
                  <a16:creationId xmlns:a16="http://schemas.microsoft.com/office/drawing/2014/main" id="{DC91E0A6-C5EC-459C-89DC-1727BECC5CD6}"/>
                </a:ext>
              </a:extLst>
            </p:cNvPr>
            <p:cNvCxnSpPr/>
            <p:nvPr/>
          </p:nvCxnSpPr>
          <p:spPr>
            <a:xfrm flipH="1">
              <a:off x="3565612" y="3024682"/>
              <a:ext cx="5100" cy="1425589"/>
            </a:xfrm>
            <a:prstGeom prst="straightConnector1">
              <a:avLst/>
            </a:prstGeom>
            <a:noFill/>
            <a:ln w="7620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4" name="Shape 146">
              <a:extLst>
                <a:ext uri="{FF2B5EF4-FFF2-40B4-BE49-F238E27FC236}">
                  <a16:creationId xmlns:a16="http://schemas.microsoft.com/office/drawing/2014/main" id="{9F9325D1-F2F4-44ED-82E3-73880B53BB9D}"/>
                </a:ext>
              </a:extLst>
            </p:cNvPr>
            <p:cNvSpPr txBox="1"/>
            <p:nvPr/>
          </p:nvSpPr>
          <p:spPr>
            <a:xfrm>
              <a:off x="3194512" y="2813675"/>
              <a:ext cx="747300" cy="183679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algn="ctr"/>
              <a:r>
                <a:rPr lang="en" sz="1350" dirty="0"/>
                <a:t>기준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6903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입력을 받아 몇개의 그룹으로 분류한다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귤은 내가 기준을 찾았다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직접 코딩한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r>
              <a:rPr kumimoji="1" lang="ko-KR" altLang="en-US" dirty="0"/>
              <a:t>사과는 기계가 기준을 찾았다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기계가 찾은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하지만 둘다 목적과 쓰임새는 동일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290"/>
          <p:cNvSpPr/>
          <p:nvPr/>
        </p:nvSpPr>
        <p:spPr>
          <a:xfrm>
            <a:off x="3648942" y="3005190"/>
            <a:ext cx="1197600" cy="83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분류기</a:t>
            </a:r>
          </a:p>
        </p:txBody>
      </p:sp>
      <p:sp>
        <p:nvSpPr>
          <p:cNvPr id="6" name="Shape 291"/>
          <p:cNvSpPr/>
          <p:nvPr/>
        </p:nvSpPr>
        <p:spPr>
          <a:xfrm>
            <a:off x="2455479" y="3278490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292"/>
          <p:cNvSpPr/>
          <p:nvPr/>
        </p:nvSpPr>
        <p:spPr>
          <a:xfrm>
            <a:off x="5167942" y="3294515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293"/>
          <p:cNvSpPr txBox="1"/>
          <p:nvPr/>
        </p:nvSpPr>
        <p:spPr>
          <a:xfrm>
            <a:off x="1277846" y="3238290"/>
            <a:ext cx="96467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크기</a:t>
            </a:r>
          </a:p>
        </p:txBody>
      </p:sp>
      <p:sp>
        <p:nvSpPr>
          <p:cNvPr id="9" name="Shape 294"/>
          <p:cNvSpPr txBox="1"/>
          <p:nvPr/>
        </p:nvSpPr>
        <p:spPr>
          <a:xfrm>
            <a:off x="6204616" y="3258390"/>
            <a:ext cx="149463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err="1"/>
              <a:t>익었다</a:t>
            </a:r>
            <a:r>
              <a:rPr lang="en"/>
              <a:t> </a:t>
            </a:r>
            <a:r>
              <a:rPr lang="ko-KR" altLang="en-US"/>
              <a:t>분류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17033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분류를 위해 ‘크기를 재서 기준 크기를 가지고 구별’</a:t>
            </a:r>
            <a:r>
              <a:rPr kumimoji="1" lang="en-US" altLang="ko-KR" dirty="0"/>
              <a:t> ←model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 시키려면 사과 </a:t>
            </a:r>
            <a:r>
              <a:rPr kumimoji="1" lang="en-US" altLang="ko-KR" dirty="0"/>
              <a:t>2</a:t>
            </a:r>
            <a:r>
              <a:rPr kumimoji="1" lang="ko-KR" altLang="en-US" dirty="0"/>
              <a:t>상자가 필요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익은거</a:t>
            </a:r>
            <a:r>
              <a:rPr kumimoji="1" lang="ko-KR" altLang="en-US" dirty="0"/>
              <a:t> 상자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안익은거</a:t>
            </a:r>
            <a:r>
              <a:rPr kumimoji="1" lang="ko-KR" altLang="en-US" dirty="0"/>
              <a:t> 상자</a:t>
            </a:r>
            <a:r>
              <a:rPr kumimoji="1" lang="en-US" altLang="ko-KR" dirty="0"/>
              <a:t>. ←training set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여러번</a:t>
            </a:r>
            <a:r>
              <a:rPr kumimoji="1" lang="ko-KR" altLang="en-US" dirty="0"/>
              <a:t> 반복해서</a:t>
            </a:r>
            <a:r>
              <a:rPr kumimoji="1" lang="en-US" altLang="ko-KR" dirty="0"/>
              <a:t>, ← iteration, step,</a:t>
            </a:r>
            <a:r>
              <a:rPr kumimoji="1" lang="ko-KR" altLang="en-US" dirty="0"/>
              <a:t> </a:t>
            </a:r>
            <a:r>
              <a:rPr kumimoji="1" lang="en-US" altLang="ko-KR" dirty="0"/>
              <a:t>epoch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원하는 기준 크기를 찾아냄</a:t>
            </a:r>
            <a:r>
              <a:rPr kumimoji="1" lang="en-US" altLang="ko-KR" dirty="0"/>
              <a:t>. ← learning, training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구분 안된 바구니에 적용</a:t>
            </a:r>
            <a:r>
              <a:rPr kumimoji="1" lang="en-US" altLang="ko-KR" dirty="0"/>
              <a:t>. ← test set, validation set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9739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776000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사과 분류를 학습한 기준으로 적용했더니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결과가 않좋다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Training set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100% </a:t>
            </a:r>
            <a:r>
              <a:rPr kumimoji="1" lang="ko-KR" altLang="en-US" dirty="0"/>
              <a:t>하더라도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test set</a:t>
            </a:r>
            <a:r>
              <a:rPr kumimoji="1" lang="ko-KR" altLang="en-US" dirty="0"/>
              <a:t>은 결과가 안좋을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분류 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84510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분류해 놓은 것을 확인해 보니 크기가 큰데도</a:t>
            </a:r>
            <a:r>
              <a:rPr kumimoji="1" lang="en-US" altLang="ko-KR"/>
              <a:t>,</a:t>
            </a:r>
            <a:r>
              <a:rPr kumimoji="1" lang="ko-KR" altLang="en-US"/>
              <a:t> 색깔이 덜 빨깐 사과가 있다</a:t>
            </a:r>
            <a:r>
              <a:rPr kumimoji="1" lang="en-US" altLang="ko-KR"/>
              <a:t>.</a:t>
            </a:r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분류 적용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D9F45DF-8245-46A0-89C5-E0A75190F160}"/>
              </a:ext>
            </a:extLst>
          </p:cNvPr>
          <p:cNvGrpSpPr/>
          <p:nvPr/>
        </p:nvGrpSpPr>
        <p:grpSpPr>
          <a:xfrm>
            <a:off x="799480" y="2944823"/>
            <a:ext cx="8073000" cy="3269725"/>
            <a:chOff x="1065973" y="2209896"/>
            <a:chExt cx="10764000" cy="4359633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8BD2BA4-81A5-4C5E-9803-4B97D82992DF}"/>
                </a:ext>
              </a:extLst>
            </p:cNvPr>
            <p:cNvGrpSpPr/>
            <p:nvPr/>
          </p:nvGrpSpPr>
          <p:grpSpPr>
            <a:xfrm>
              <a:off x="1153401" y="3476819"/>
              <a:ext cx="9729363" cy="2648296"/>
              <a:chOff x="1153401" y="3476819"/>
              <a:chExt cx="9729363" cy="2648296"/>
            </a:xfrm>
          </p:grpSpPr>
          <p:pic>
            <p:nvPicPr>
              <p:cNvPr id="33" name="Picture 2" descr="사과다이어트, 사과팩,">
                <a:extLst>
                  <a:ext uri="{FF2B5EF4-FFF2-40B4-BE49-F238E27FC236}">
                    <a16:creationId xmlns:a16="http://schemas.microsoft.com/office/drawing/2014/main" id="{20307ADF-37B0-4D4D-BA22-8A92DEED83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9180938" y="4513544"/>
                <a:ext cx="1701826" cy="1352282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2" descr="사과다이어트, 사과팩,">
                <a:extLst>
                  <a:ext uri="{FF2B5EF4-FFF2-40B4-BE49-F238E27FC236}">
                    <a16:creationId xmlns:a16="http://schemas.microsoft.com/office/drawing/2014/main" id="{24A45603-78DC-4837-955B-DC8A8EACC5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1153401" y="5006639"/>
                <a:ext cx="684124" cy="543608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" descr="사과다이어트, 사과팩,">
                <a:extLst>
                  <a:ext uri="{FF2B5EF4-FFF2-40B4-BE49-F238E27FC236}">
                    <a16:creationId xmlns:a16="http://schemas.microsoft.com/office/drawing/2014/main" id="{3E79C2C0-23F4-47AD-BBDD-E09CF555D8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3712018" y="4565725"/>
                <a:ext cx="796816" cy="633154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2" descr="사과다이어트, 사과팩,">
                <a:extLst>
                  <a:ext uri="{FF2B5EF4-FFF2-40B4-BE49-F238E27FC236}">
                    <a16:creationId xmlns:a16="http://schemas.microsoft.com/office/drawing/2014/main" id="{FE469318-5963-45CD-B392-0DC94E4912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7969205" y="4472195"/>
                <a:ext cx="1352148" cy="1074426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2" descr="사과다이어트, 사과팩,">
                <a:extLst>
                  <a:ext uri="{FF2B5EF4-FFF2-40B4-BE49-F238E27FC236}">
                    <a16:creationId xmlns:a16="http://schemas.microsoft.com/office/drawing/2014/main" id="{66FECE47-3FE0-48B2-B14A-5D81CE3047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6938998" y="4861831"/>
                <a:ext cx="1026992" cy="816054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사과다이어트, 사과팩,">
                <a:extLst>
                  <a:ext uri="{FF2B5EF4-FFF2-40B4-BE49-F238E27FC236}">
                    <a16:creationId xmlns:a16="http://schemas.microsoft.com/office/drawing/2014/main" id="{1EC1DA31-EF9F-45F4-8B0D-884F6D93E2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6446035" y="5283394"/>
                <a:ext cx="1026992" cy="816054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 descr="사과다이어트, 사과팩,">
                <a:extLst>
                  <a:ext uri="{FF2B5EF4-FFF2-40B4-BE49-F238E27FC236}">
                    <a16:creationId xmlns:a16="http://schemas.microsoft.com/office/drawing/2014/main" id="{3406C38F-A06E-466C-B478-7DBB83FB6E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5438086" y="5067480"/>
                <a:ext cx="891974" cy="708768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 descr="사과다이어트, 사과팩,">
                <a:extLst>
                  <a:ext uri="{FF2B5EF4-FFF2-40B4-BE49-F238E27FC236}">
                    <a16:creationId xmlns:a16="http://schemas.microsoft.com/office/drawing/2014/main" id="{04084891-D0B6-44DB-8B93-82A87262A7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4273861" y="4317177"/>
                <a:ext cx="891974" cy="708768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2" descr="사과다이어트, 사과팩,">
                <a:extLst>
                  <a:ext uri="{FF2B5EF4-FFF2-40B4-BE49-F238E27FC236}">
                    <a16:creationId xmlns:a16="http://schemas.microsoft.com/office/drawing/2014/main" id="{BDE9A512-2028-48DB-BD8E-A1F3A28285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3516697" y="5268538"/>
                <a:ext cx="718766" cy="571136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7" name="Picture 2" descr="사과다이어트, 사과팩,">
                <a:extLst>
                  <a:ext uri="{FF2B5EF4-FFF2-40B4-BE49-F238E27FC236}">
                    <a16:creationId xmlns:a16="http://schemas.microsoft.com/office/drawing/2014/main" id="{F5ACDC95-E82D-4573-B1B6-9FF964F147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4516059" y="3476819"/>
                <a:ext cx="892132" cy="708892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8" name="Picture 2" descr="사과다이어트, 사과팩,">
                <a:extLst>
                  <a:ext uri="{FF2B5EF4-FFF2-40B4-BE49-F238E27FC236}">
                    <a16:creationId xmlns:a16="http://schemas.microsoft.com/office/drawing/2014/main" id="{E6936D3E-ED5B-44BC-B77B-3B48DBFEEC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4584564" y="4604299"/>
                <a:ext cx="892132" cy="708892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9" name="Picture 2" descr="사과다이어트, 사과팩,">
                <a:extLst>
                  <a:ext uri="{FF2B5EF4-FFF2-40B4-BE49-F238E27FC236}">
                    <a16:creationId xmlns:a16="http://schemas.microsoft.com/office/drawing/2014/main" id="{55A957A5-FA38-423D-B9F6-CA5100F7C0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4447787" y="5184275"/>
                <a:ext cx="972750" cy="772952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0" name="Picture 2" descr="사과다이어트, 사과팩,">
                <a:extLst>
                  <a:ext uri="{FF2B5EF4-FFF2-40B4-BE49-F238E27FC236}">
                    <a16:creationId xmlns:a16="http://schemas.microsoft.com/office/drawing/2014/main" id="{B0338778-0462-4905-851D-95B1E17E94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5200474" y="5322449"/>
                <a:ext cx="1010144" cy="802666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" name="Picture 2" descr="사과다이어트, 사과팩,">
                <a:extLst>
                  <a:ext uri="{FF2B5EF4-FFF2-40B4-BE49-F238E27FC236}">
                    <a16:creationId xmlns:a16="http://schemas.microsoft.com/office/drawing/2014/main" id="{E3CFDB71-C5AB-4ECD-8773-451CD433F0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5985355" y="4332417"/>
                <a:ext cx="1108548" cy="880858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EE19DE8E-0C9B-4809-BCDF-B7730F290F84}"/>
                  </a:ext>
                </a:extLst>
              </p:cNvPr>
              <p:cNvGrpSpPr/>
              <p:nvPr/>
            </p:nvGrpSpPr>
            <p:grpSpPr>
              <a:xfrm>
                <a:off x="7327562" y="3643572"/>
                <a:ext cx="1265008" cy="1005184"/>
                <a:chOff x="10358386" y="3772948"/>
                <a:chExt cx="1265008" cy="1005184"/>
              </a:xfrm>
            </p:grpSpPr>
            <p:pic>
              <p:nvPicPr>
                <p:cNvPr id="70" name="Picture 2" descr="사과다이어트, 사과팩,">
                  <a:extLst>
                    <a:ext uri="{FF2B5EF4-FFF2-40B4-BE49-F238E27FC236}">
                      <a16:creationId xmlns:a16="http://schemas.microsoft.com/office/drawing/2014/main" id="{61E9296B-0C3E-4634-A5BF-EC56F8FB757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clrChange>
                    <a:clrFrom>
                      <a:srgbClr val="FEFDEB"/>
                    </a:clrFrom>
                    <a:clrTo>
                      <a:srgbClr val="FEFDEB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3873"/>
                <a:stretch/>
              </p:blipFill>
              <p:spPr bwMode="auto">
                <a:xfrm>
                  <a:off x="10358386" y="3772948"/>
                  <a:ext cx="1265008" cy="1005184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1" name="Picture 2" descr="사과다이어트, 사과팩,">
                  <a:extLst>
                    <a:ext uri="{FF2B5EF4-FFF2-40B4-BE49-F238E27FC236}">
                      <a16:creationId xmlns:a16="http://schemas.microsoft.com/office/drawing/2014/main" id="{4050BE18-F92C-4190-A3D5-91DA74F7152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clrChange>
                    <a:clrFrom>
                      <a:srgbClr val="FEFDEB"/>
                    </a:clrFrom>
                    <a:clrTo>
                      <a:srgbClr val="FEFDEB">
                        <a:alpha val="0"/>
                      </a:srgbClr>
                    </a:clrTo>
                  </a:clrChange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alphaModFix amt="63000"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3873"/>
                <a:stretch/>
              </p:blipFill>
              <p:spPr bwMode="auto">
                <a:xfrm>
                  <a:off x="10358386" y="3772948"/>
                  <a:ext cx="1265008" cy="1005183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BC7AFD0B-B029-4398-842E-FC644F5368C6}"/>
                  </a:ext>
                </a:extLst>
              </p:cNvPr>
              <p:cNvGrpSpPr/>
              <p:nvPr/>
            </p:nvGrpSpPr>
            <p:grpSpPr>
              <a:xfrm>
                <a:off x="5211137" y="4226857"/>
                <a:ext cx="926736" cy="736390"/>
                <a:chOff x="4501095" y="4121414"/>
                <a:chExt cx="926736" cy="736390"/>
              </a:xfrm>
            </p:grpSpPr>
            <p:pic>
              <p:nvPicPr>
                <p:cNvPr id="68" name="Picture 2" descr="사과다이어트, 사과팩,">
                  <a:extLst>
                    <a:ext uri="{FF2B5EF4-FFF2-40B4-BE49-F238E27FC236}">
                      <a16:creationId xmlns:a16="http://schemas.microsoft.com/office/drawing/2014/main" id="{A4DEC4BB-808A-4507-89E8-952A51E3F44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clrChange>
                    <a:clrFrom>
                      <a:srgbClr val="FEFDEB"/>
                    </a:clrFrom>
                    <a:clrTo>
                      <a:srgbClr val="FEFDEB">
                        <a:alpha val="0"/>
                      </a:srgbClr>
                    </a:clrTo>
                  </a:clrChange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3873"/>
                <a:stretch/>
              </p:blipFill>
              <p:spPr bwMode="auto">
                <a:xfrm>
                  <a:off x="4501095" y="4121414"/>
                  <a:ext cx="926736" cy="736390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9" name="Picture 2" descr="사과다이어트, 사과팩,">
                  <a:extLst>
                    <a:ext uri="{FF2B5EF4-FFF2-40B4-BE49-F238E27FC236}">
                      <a16:creationId xmlns:a16="http://schemas.microsoft.com/office/drawing/2014/main" id="{087FFFC3-4974-4E2B-B4E9-F00B872FB6E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clrChange>
                    <a:clrFrom>
                      <a:srgbClr val="FEFDEB"/>
                    </a:clrFrom>
                    <a:clrTo>
                      <a:srgbClr val="FEFDEB">
                        <a:alpha val="0"/>
                      </a:srgbClr>
                    </a:clrTo>
                  </a:clrChange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alphaModFix amt="50000"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3873"/>
                <a:stretch/>
              </p:blipFill>
              <p:spPr bwMode="auto">
                <a:xfrm>
                  <a:off x="4501095" y="4121414"/>
                  <a:ext cx="926736" cy="736390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09B6B73A-C242-4F19-90E4-C637569B6BA0}"/>
                  </a:ext>
                </a:extLst>
              </p:cNvPr>
              <p:cNvGrpSpPr/>
              <p:nvPr/>
            </p:nvGrpSpPr>
            <p:grpSpPr>
              <a:xfrm>
                <a:off x="2331350" y="5141876"/>
                <a:ext cx="584742" cy="464640"/>
                <a:chOff x="2354207" y="4122520"/>
                <a:chExt cx="584742" cy="464640"/>
              </a:xfrm>
            </p:grpSpPr>
            <p:pic>
              <p:nvPicPr>
                <p:cNvPr id="66" name="Picture 2" descr="사과다이어트, 사과팩,">
                  <a:extLst>
                    <a:ext uri="{FF2B5EF4-FFF2-40B4-BE49-F238E27FC236}">
                      <a16:creationId xmlns:a16="http://schemas.microsoft.com/office/drawing/2014/main" id="{E1423549-BDDC-4EC9-BF8E-288FEB6D75D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clrChange>
                    <a:clrFrom>
                      <a:srgbClr val="FEFDEB"/>
                    </a:clrFrom>
                    <a:clrTo>
                      <a:srgbClr val="FEFDEB">
                        <a:alpha val="0"/>
                      </a:srgbClr>
                    </a:clrTo>
                  </a:clrChange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3873"/>
                <a:stretch/>
              </p:blipFill>
              <p:spPr bwMode="auto">
                <a:xfrm>
                  <a:off x="2354207" y="4122520"/>
                  <a:ext cx="584742" cy="464640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7" name="Picture 2" descr="사과다이어트, 사과팩,">
                  <a:extLst>
                    <a:ext uri="{FF2B5EF4-FFF2-40B4-BE49-F238E27FC236}">
                      <a16:creationId xmlns:a16="http://schemas.microsoft.com/office/drawing/2014/main" id="{8E37E180-BBBB-48C5-B582-A554FB2E0BD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clrChange>
                    <a:clrFrom>
                      <a:srgbClr val="FEFDEB"/>
                    </a:clrFrom>
                    <a:clrTo>
                      <a:srgbClr val="FEFDEB">
                        <a:alpha val="0"/>
                      </a:srgbClr>
                    </a:clrTo>
                  </a:clrChange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alphaModFix amt="50000"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3873"/>
                <a:stretch/>
              </p:blipFill>
              <p:spPr bwMode="auto">
                <a:xfrm>
                  <a:off x="2354207" y="4122520"/>
                  <a:ext cx="584742" cy="464640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65" name="Picture 2" descr="사과다이어트, 사과팩,">
                <a:extLst>
                  <a:ext uri="{FF2B5EF4-FFF2-40B4-BE49-F238E27FC236}">
                    <a16:creationId xmlns:a16="http://schemas.microsoft.com/office/drawing/2014/main" id="{330D573C-8104-4307-82E9-1E65A50A33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911602" y="4495451"/>
                <a:ext cx="608860" cy="483804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7" name="Shape 140">
              <a:extLst>
                <a:ext uri="{FF2B5EF4-FFF2-40B4-BE49-F238E27FC236}">
                  <a16:creationId xmlns:a16="http://schemas.microsoft.com/office/drawing/2014/main" id="{547473AC-4D42-4B3D-9930-D74D2109E509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1065973" y="6076353"/>
              <a:ext cx="10764000" cy="8100"/>
            </a:xfrm>
            <a:prstGeom prst="straightConnector1">
              <a:avLst/>
            </a:pr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28" name="Shape 141">
              <a:extLst>
                <a:ext uri="{FF2B5EF4-FFF2-40B4-BE49-F238E27FC236}">
                  <a16:creationId xmlns:a16="http://schemas.microsoft.com/office/drawing/2014/main" id="{020EDE61-12EF-47C6-80CA-5521F67B917D}"/>
                </a:ext>
              </a:extLst>
            </p:cNvPr>
            <p:cNvSpPr txBox="1"/>
            <p:nvPr/>
          </p:nvSpPr>
          <p:spPr>
            <a:xfrm>
              <a:off x="11082673" y="6215829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r>
                <a:rPr lang="en" sz="1350" b="1" dirty="0" err="1"/>
                <a:t>크다</a:t>
              </a:r>
              <a:endParaRPr lang="en" sz="1350" b="1" dirty="0"/>
            </a:p>
          </p:txBody>
        </p:sp>
        <p:sp>
          <p:nvSpPr>
            <p:cNvPr id="29" name="Shape 142">
              <a:extLst>
                <a:ext uri="{FF2B5EF4-FFF2-40B4-BE49-F238E27FC236}">
                  <a16:creationId xmlns:a16="http://schemas.microsoft.com/office/drawing/2014/main" id="{897A0A48-A410-4F4B-8D15-E85859E09793}"/>
                </a:ext>
              </a:extLst>
            </p:cNvPr>
            <p:cNvSpPr txBox="1"/>
            <p:nvPr/>
          </p:nvSpPr>
          <p:spPr>
            <a:xfrm>
              <a:off x="1196291" y="6215829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r>
                <a:rPr lang="en" sz="1350" b="1" dirty="0"/>
                <a:t>작다</a:t>
              </a:r>
            </a:p>
          </p:txBody>
        </p:sp>
        <p:grpSp>
          <p:nvGrpSpPr>
            <p:cNvPr id="30" name="Shape 144">
              <a:extLst>
                <a:ext uri="{FF2B5EF4-FFF2-40B4-BE49-F238E27FC236}">
                  <a16:creationId xmlns:a16="http://schemas.microsoft.com/office/drawing/2014/main" id="{7E3B1C61-E438-4C3A-A515-2304063BBD75}"/>
                </a:ext>
              </a:extLst>
            </p:cNvPr>
            <p:cNvGrpSpPr/>
            <p:nvPr/>
          </p:nvGrpSpPr>
          <p:grpSpPr>
            <a:xfrm>
              <a:off x="4897054" y="2209896"/>
              <a:ext cx="747300" cy="3843551"/>
              <a:chOff x="3194512" y="2813675"/>
              <a:chExt cx="747300" cy="1636596"/>
            </a:xfrm>
          </p:grpSpPr>
          <p:cxnSp>
            <p:nvCxnSpPr>
              <p:cNvPr id="31" name="Shape 145">
                <a:extLst>
                  <a:ext uri="{FF2B5EF4-FFF2-40B4-BE49-F238E27FC236}">
                    <a16:creationId xmlns:a16="http://schemas.microsoft.com/office/drawing/2014/main" id="{4BBF929D-8464-460E-8583-9B7AA6691BFF}"/>
                  </a:ext>
                </a:extLst>
              </p:cNvPr>
              <p:cNvCxnSpPr/>
              <p:nvPr/>
            </p:nvCxnSpPr>
            <p:spPr>
              <a:xfrm flipH="1">
                <a:off x="3565612" y="3024682"/>
                <a:ext cx="5100" cy="1425589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32" name="Shape 146">
                <a:extLst>
                  <a:ext uri="{FF2B5EF4-FFF2-40B4-BE49-F238E27FC236}">
                    <a16:creationId xmlns:a16="http://schemas.microsoft.com/office/drawing/2014/main" id="{E8755163-EE40-479A-BE35-66C468512187}"/>
                  </a:ext>
                </a:extLst>
              </p:cNvPr>
              <p:cNvSpPr txBox="1"/>
              <p:nvPr/>
            </p:nvSpPr>
            <p:spPr>
              <a:xfrm>
                <a:off x="3194512" y="2813675"/>
                <a:ext cx="747300" cy="1836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68569" rIns="68569" bIns="68569" anchor="t" anchorCtr="0">
                <a:noAutofit/>
              </a:bodyPr>
              <a:lstStyle/>
              <a:p>
                <a:pPr algn="ctr"/>
                <a:r>
                  <a:rPr lang="en" sz="1350" b="1" dirty="0"/>
                  <a:t>기준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94002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4DA4323-B774-48C7-BF32-6D03A3B661F8}"/>
              </a:ext>
            </a:extLst>
          </p:cNvPr>
          <p:cNvGrpSpPr/>
          <p:nvPr/>
        </p:nvGrpSpPr>
        <p:grpSpPr>
          <a:xfrm>
            <a:off x="228704" y="2007410"/>
            <a:ext cx="8643776" cy="3776987"/>
            <a:chOff x="228704" y="2007410"/>
            <a:chExt cx="8643776" cy="3776987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E09A9638-1FFB-434E-BE11-E026DD8A421F}"/>
                </a:ext>
              </a:extLst>
            </p:cNvPr>
            <p:cNvGrpSpPr/>
            <p:nvPr/>
          </p:nvGrpSpPr>
          <p:grpSpPr>
            <a:xfrm>
              <a:off x="228704" y="2595753"/>
              <a:ext cx="8643776" cy="3188644"/>
              <a:chOff x="304939" y="2318004"/>
              <a:chExt cx="11525034" cy="4251525"/>
            </a:xfrm>
          </p:grpSpPr>
          <p:cxnSp>
            <p:nvCxnSpPr>
              <p:cNvPr id="122" name="Shape 140">
                <a:extLst>
                  <a:ext uri="{FF2B5EF4-FFF2-40B4-BE49-F238E27FC236}">
                    <a16:creationId xmlns:a16="http://schemas.microsoft.com/office/drawing/2014/main" id="{9CEFC91D-2AEF-43E3-A6E2-15A5D3784B6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1065973" y="6076353"/>
                <a:ext cx="10764000" cy="81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123" name="Shape 141">
                <a:extLst>
                  <a:ext uri="{FF2B5EF4-FFF2-40B4-BE49-F238E27FC236}">
                    <a16:creationId xmlns:a16="http://schemas.microsoft.com/office/drawing/2014/main" id="{50D5D57B-6719-45F3-BA17-42AEB04C8BAD}"/>
                  </a:ext>
                </a:extLst>
              </p:cNvPr>
              <p:cNvSpPr txBox="1"/>
              <p:nvPr/>
            </p:nvSpPr>
            <p:spPr>
              <a:xfrm>
                <a:off x="11082673" y="6215829"/>
                <a:ext cx="747300" cy="35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68569" rIns="68569" bIns="68569" anchor="t" anchorCtr="0">
                <a:noAutofit/>
              </a:bodyPr>
              <a:lstStyle/>
              <a:p>
                <a:r>
                  <a:rPr lang="en" sz="1350" dirty="0" err="1"/>
                  <a:t>크다</a:t>
                </a:r>
                <a:endParaRPr lang="en" sz="1350" dirty="0"/>
              </a:p>
            </p:txBody>
          </p:sp>
          <p:sp>
            <p:nvSpPr>
              <p:cNvPr id="124" name="Shape 142">
                <a:extLst>
                  <a:ext uri="{FF2B5EF4-FFF2-40B4-BE49-F238E27FC236}">
                    <a16:creationId xmlns:a16="http://schemas.microsoft.com/office/drawing/2014/main" id="{CFC4B293-CB7A-4745-83F6-6F6663855B2F}"/>
                  </a:ext>
                </a:extLst>
              </p:cNvPr>
              <p:cNvSpPr txBox="1"/>
              <p:nvPr/>
            </p:nvSpPr>
            <p:spPr>
              <a:xfrm>
                <a:off x="1196291" y="6215829"/>
                <a:ext cx="747300" cy="35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68569" rIns="68569" bIns="68569" anchor="t" anchorCtr="0">
                <a:noAutofit/>
              </a:bodyPr>
              <a:lstStyle/>
              <a:p>
                <a:r>
                  <a:rPr lang="en" sz="1350" dirty="0"/>
                  <a:t>작다</a:t>
                </a:r>
              </a:p>
            </p:txBody>
          </p:sp>
          <p:cxnSp>
            <p:nvCxnSpPr>
              <p:cNvPr id="125" name="Shape 145">
                <a:extLst>
                  <a:ext uri="{FF2B5EF4-FFF2-40B4-BE49-F238E27FC236}">
                    <a16:creationId xmlns:a16="http://schemas.microsoft.com/office/drawing/2014/main" id="{F56080CE-B447-48B7-A8ED-BAB4EF09E789}"/>
                  </a:ext>
                </a:extLst>
              </p:cNvPr>
              <p:cNvCxnSpPr/>
              <p:nvPr/>
            </p:nvCxnSpPr>
            <p:spPr>
              <a:xfrm flipH="1">
                <a:off x="1102549" y="2705447"/>
                <a:ext cx="5100" cy="33480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126" name="Shape 142">
                <a:extLst>
                  <a:ext uri="{FF2B5EF4-FFF2-40B4-BE49-F238E27FC236}">
                    <a16:creationId xmlns:a16="http://schemas.microsoft.com/office/drawing/2014/main" id="{E78E3EF3-3CE5-47D9-ACF7-164DE4744DF6}"/>
                  </a:ext>
                </a:extLst>
              </p:cNvPr>
              <p:cNvSpPr txBox="1"/>
              <p:nvPr/>
            </p:nvSpPr>
            <p:spPr>
              <a:xfrm>
                <a:off x="309899" y="6030859"/>
                <a:ext cx="906176" cy="35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68569" rIns="68569" bIns="68569" anchor="t" anchorCtr="0">
                <a:noAutofit/>
              </a:bodyPr>
              <a:lstStyle/>
              <a:p>
                <a:r>
                  <a:rPr lang="ko-KR" altLang="en-US" sz="1350"/>
                  <a:t>퍼렇다</a:t>
                </a:r>
                <a:endParaRPr lang="en" sz="1350" dirty="0"/>
              </a:p>
            </p:txBody>
          </p:sp>
          <p:sp>
            <p:nvSpPr>
              <p:cNvPr id="127" name="Shape 142">
                <a:extLst>
                  <a:ext uri="{FF2B5EF4-FFF2-40B4-BE49-F238E27FC236}">
                    <a16:creationId xmlns:a16="http://schemas.microsoft.com/office/drawing/2014/main" id="{16570EF9-9614-490E-8639-093F2F55DB8E}"/>
                  </a:ext>
                </a:extLst>
              </p:cNvPr>
              <p:cNvSpPr txBox="1"/>
              <p:nvPr/>
            </p:nvSpPr>
            <p:spPr>
              <a:xfrm>
                <a:off x="304939" y="2318004"/>
                <a:ext cx="906176" cy="35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68569" rIns="68569" bIns="68569" anchor="t" anchorCtr="0">
                <a:noAutofit/>
              </a:bodyPr>
              <a:lstStyle/>
              <a:p>
                <a:r>
                  <a:rPr lang="ko-KR" altLang="en-US" sz="1350"/>
                  <a:t>빨갛다</a:t>
                </a:r>
                <a:endParaRPr lang="en" sz="1350" dirty="0"/>
              </a:p>
            </p:txBody>
          </p:sp>
        </p:grpSp>
        <p:cxnSp>
          <p:nvCxnSpPr>
            <p:cNvPr id="57" name="Shape 140">
              <a:extLst>
                <a:ext uri="{FF2B5EF4-FFF2-40B4-BE49-F238E27FC236}">
                  <a16:creationId xmlns:a16="http://schemas.microsoft.com/office/drawing/2014/main" id="{80699E62-DEA3-422B-8EC2-DEC4547E89B1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799480" y="5414515"/>
              <a:ext cx="8073000" cy="6075"/>
            </a:xfrm>
            <a:prstGeom prst="straightConnector1">
              <a:avLst/>
            </a:prstGeom>
            <a:noFill/>
            <a:ln w="76200" cap="flat" cmpd="sng">
              <a:solidFill>
                <a:schemeClr val="accent6">
                  <a:shade val="50000"/>
                  <a:alpha val="30000"/>
                </a:schemeClr>
              </a:solidFill>
              <a:prstDash val="solid"/>
              <a:round/>
              <a:headEnd type="none" w="lg" len="lg"/>
              <a:tailEnd type="none" w="lg" len="lg"/>
            </a:ln>
          </p:spPr>
        </p:cxn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66CFC24C-3D25-44EC-93A8-3222B5B227B1}"/>
                </a:ext>
              </a:extLst>
            </p:cNvPr>
            <p:cNvGrpSpPr/>
            <p:nvPr/>
          </p:nvGrpSpPr>
          <p:grpSpPr>
            <a:xfrm>
              <a:off x="914175" y="4389865"/>
              <a:ext cx="7270401" cy="1014212"/>
              <a:chOff x="1218900" y="4546523"/>
              <a:chExt cx="9693868" cy="1352282"/>
            </a:xfrm>
          </p:grpSpPr>
          <p:pic>
            <p:nvPicPr>
              <p:cNvPr id="99" name="Picture 2" descr="사과다이어트, 사과팩,">
                <a:extLst>
                  <a:ext uri="{FF2B5EF4-FFF2-40B4-BE49-F238E27FC236}">
                    <a16:creationId xmlns:a16="http://schemas.microsoft.com/office/drawing/2014/main" id="{E50894DE-C4F2-4B14-AA0B-4E10A53AAA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9210942" y="4546523"/>
                <a:ext cx="1701826" cy="1352282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0" name="Picture 2" descr="사과다이어트, 사과팩,">
                <a:extLst>
                  <a:ext uri="{FF2B5EF4-FFF2-40B4-BE49-F238E27FC236}">
                    <a16:creationId xmlns:a16="http://schemas.microsoft.com/office/drawing/2014/main" id="{EA78C1D2-CDAE-4016-91D3-29FA7B8A8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1218900" y="5045949"/>
                <a:ext cx="1073308" cy="852856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1" name="Picture 2" descr="사과다이어트, 사과팩,">
                <a:extLst>
                  <a:ext uri="{FF2B5EF4-FFF2-40B4-BE49-F238E27FC236}">
                    <a16:creationId xmlns:a16="http://schemas.microsoft.com/office/drawing/2014/main" id="{9095AC1D-F95A-4078-ACE4-90404C9BF5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713388" y="5265651"/>
                <a:ext cx="796816" cy="633154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" name="Picture 2" descr="사과다이어트, 사과팩,">
                <a:extLst>
                  <a:ext uri="{FF2B5EF4-FFF2-40B4-BE49-F238E27FC236}">
                    <a16:creationId xmlns:a16="http://schemas.microsoft.com/office/drawing/2014/main" id="{7D555D3C-B2DF-4F61-A34F-FAD53E0072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7940099" y="4824379"/>
                <a:ext cx="1352148" cy="1074426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" name="Picture 2" descr="사과다이어트, 사과팩,">
                <a:extLst>
                  <a:ext uri="{FF2B5EF4-FFF2-40B4-BE49-F238E27FC236}">
                    <a16:creationId xmlns:a16="http://schemas.microsoft.com/office/drawing/2014/main" id="{23EACF88-D0AD-4C0C-926C-A4191C5747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6994499" y="5082751"/>
                <a:ext cx="1026992" cy="816054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" name="Picture 2" descr="사과다이어트, 사과팩,">
                <a:extLst>
                  <a:ext uri="{FF2B5EF4-FFF2-40B4-BE49-F238E27FC236}">
                    <a16:creationId xmlns:a16="http://schemas.microsoft.com/office/drawing/2014/main" id="{E074C6FC-5019-4C98-B795-A9BCF36AC9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6436448" y="5082751"/>
                <a:ext cx="1026992" cy="816054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" name="Picture 2" descr="사과다이어트, 사과팩,">
                <a:extLst>
                  <a:ext uri="{FF2B5EF4-FFF2-40B4-BE49-F238E27FC236}">
                    <a16:creationId xmlns:a16="http://schemas.microsoft.com/office/drawing/2014/main" id="{42C044CA-2E1C-44DE-85D5-74AB2FF228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5497685" y="5190037"/>
                <a:ext cx="891974" cy="708768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6" name="Picture 2" descr="사과다이어트, 사과팩,">
                <a:extLst>
                  <a:ext uri="{FF2B5EF4-FFF2-40B4-BE49-F238E27FC236}">
                    <a16:creationId xmlns:a16="http://schemas.microsoft.com/office/drawing/2014/main" id="{BDB07DEC-1F94-45F5-A374-3165A0C608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4313689" y="5190037"/>
                <a:ext cx="891974" cy="708768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7" name="Picture 2" descr="사과다이어트, 사과팩,">
                <a:extLst>
                  <a:ext uri="{FF2B5EF4-FFF2-40B4-BE49-F238E27FC236}">
                    <a16:creationId xmlns:a16="http://schemas.microsoft.com/office/drawing/2014/main" id="{CB196DEF-BA80-4398-ABF5-74904DE5D2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3544214" y="5327669"/>
                <a:ext cx="718766" cy="571136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8" name="Picture 2" descr="사과다이어트, 사과팩,">
                <a:extLst>
                  <a:ext uri="{FF2B5EF4-FFF2-40B4-BE49-F238E27FC236}">
                    <a16:creationId xmlns:a16="http://schemas.microsoft.com/office/drawing/2014/main" id="{A0E86565-C1ED-4E63-A613-F9A8BF0534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3601144" y="5189913"/>
                <a:ext cx="892132" cy="708892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9" name="Picture 2" descr="사과다이어트, 사과팩,">
                <a:extLst>
                  <a:ext uri="{FF2B5EF4-FFF2-40B4-BE49-F238E27FC236}">
                    <a16:creationId xmlns:a16="http://schemas.microsoft.com/office/drawing/2014/main" id="{1D94F70D-D123-465E-AA63-61F59CD960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4583951" y="5189913"/>
                <a:ext cx="892132" cy="708892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0" name="Picture 2" descr="사과다이어트, 사과팩,">
                <a:extLst>
                  <a:ext uri="{FF2B5EF4-FFF2-40B4-BE49-F238E27FC236}">
                    <a16:creationId xmlns:a16="http://schemas.microsoft.com/office/drawing/2014/main" id="{3A91BB95-C8EC-46A8-A5D6-4D44759860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4506830" y="5125853"/>
                <a:ext cx="972750" cy="772952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1" name="Picture 2" descr="사과다이어트, 사과팩,">
                <a:extLst>
                  <a:ext uri="{FF2B5EF4-FFF2-40B4-BE49-F238E27FC236}">
                    <a16:creationId xmlns:a16="http://schemas.microsoft.com/office/drawing/2014/main" id="{212144EF-1D67-4B61-A5BE-8083F9AF64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5219117" y="5096139"/>
                <a:ext cx="1010144" cy="802666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2" name="Picture 2" descr="사과다이어트, 사과팩,">
                <a:extLst>
                  <a:ext uri="{FF2B5EF4-FFF2-40B4-BE49-F238E27FC236}">
                    <a16:creationId xmlns:a16="http://schemas.microsoft.com/office/drawing/2014/main" id="{76C59E45-0429-4D17-A978-1557A25EC3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6025654" y="5017947"/>
                <a:ext cx="1108548" cy="880858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ACEBE2A7-4D04-4247-BC76-7B807AF494C7}"/>
                  </a:ext>
                </a:extLst>
              </p:cNvPr>
              <p:cNvGrpSpPr/>
              <p:nvPr/>
            </p:nvGrpSpPr>
            <p:grpSpPr>
              <a:xfrm>
                <a:off x="7384894" y="4893621"/>
                <a:ext cx="1265008" cy="1005184"/>
                <a:chOff x="10358386" y="3772948"/>
                <a:chExt cx="1265008" cy="1005184"/>
              </a:xfrm>
            </p:grpSpPr>
            <p:pic>
              <p:nvPicPr>
                <p:cNvPr id="120" name="Picture 2" descr="사과다이어트, 사과팩,">
                  <a:extLst>
                    <a:ext uri="{FF2B5EF4-FFF2-40B4-BE49-F238E27FC236}">
                      <a16:creationId xmlns:a16="http://schemas.microsoft.com/office/drawing/2014/main" id="{8C5A7C97-B604-4097-9DAF-DC7119872C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clrChange>
                    <a:clrFrom>
                      <a:srgbClr val="FEFDEB"/>
                    </a:clrFrom>
                    <a:clrTo>
                      <a:srgbClr val="FEFDEB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3873"/>
                <a:stretch/>
              </p:blipFill>
              <p:spPr bwMode="auto">
                <a:xfrm>
                  <a:off x="10358386" y="3772948"/>
                  <a:ext cx="1265008" cy="1005184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1" name="Picture 2" descr="사과다이어트, 사과팩,">
                  <a:extLst>
                    <a:ext uri="{FF2B5EF4-FFF2-40B4-BE49-F238E27FC236}">
                      <a16:creationId xmlns:a16="http://schemas.microsoft.com/office/drawing/2014/main" id="{4ADE4147-182A-44A0-AE34-6D28E8971C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clrChange>
                    <a:clrFrom>
                      <a:srgbClr val="FEFDEB"/>
                    </a:clrFrom>
                    <a:clrTo>
                      <a:srgbClr val="FEFDEB">
                        <a:alpha val="0"/>
                      </a:srgbClr>
                    </a:clrTo>
                  </a:clrChange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alphaModFix amt="63000"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3873"/>
                <a:stretch/>
              </p:blipFill>
              <p:spPr bwMode="auto">
                <a:xfrm>
                  <a:off x="10358386" y="3772948"/>
                  <a:ext cx="1265008" cy="1005183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E07E2AB9-9957-4D06-8464-23BE8BA7B7C7}"/>
                  </a:ext>
                </a:extLst>
              </p:cNvPr>
              <p:cNvGrpSpPr/>
              <p:nvPr/>
            </p:nvGrpSpPr>
            <p:grpSpPr>
              <a:xfrm>
                <a:off x="4508880" y="5162415"/>
                <a:ext cx="926736" cy="736390"/>
                <a:chOff x="4501095" y="4121414"/>
                <a:chExt cx="926736" cy="736390"/>
              </a:xfrm>
            </p:grpSpPr>
            <p:pic>
              <p:nvPicPr>
                <p:cNvPr id="118" name="Picture 2" descr="사과다이어트, 사과팩,">
                  <a:extLst>
                    <a:ext uri="{FF2B5EF4-FFF2-40B4-BE49-F238E27FC236}">
                      <a16:creationId xmlns:a16="http://schemas.microsoft.com/office/drawing/2014/main" id="{07D4B18F-1784-4C54-9C73-21BD07B24CC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clrChange>
                    <a:clrFrom>
                      <a:srgbClr val="FEFDEB"/>
                    </a:clrFrom>
                    <a:clrTo>
                      <a:srgbClr val="FEFDEB">
                        <a:alpha val="0"/>
                      </a:srgbClr>
                    </a:clrTo>
                  </a:clrChange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3873"/>
                <a:stretch/>
              </p:blipFill>
              <p:spPr bwMode="auto">
                <a:xfrm>
                  <a:off x="4501095" y="4121414"/>
                  <a:ext cx="926736" cy="736390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9" name="Picture 2" descr="사과다이어트, 사과팩,">
                  <a:extLst>
                    <a:ext uri="{FF2B5EF4-FFF2-40B4-BE49-F238E27FC236}">
                      <a16:creationId xmlns:a16="http://schemas.microsoft.com/office/drawing/2014/main" id="{B125FAE9-A06C-4707-976E-E800678CF55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clrChange>
                    <a:clrFrom>
                      <a:srgbClr val="FEFDEB"/>
                    </a:clrFrom>
                    <a:clrTo>
                      <a:srgbClr val="FEFDEB">
                        <a:alpha val="0"/>
                      </a:srgbClr>
                    </a:clrTo>
                  </a:clrChange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alphaModFix amt="50000"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3873"/>
                <a:stretch/>
              </p:blipFill>
              <p:spPr bwMode="auto">
                <a:xfrm>
                  <a:off x="4501095" y="4121414"/>
                  <a:ext cx="926736" cy="736390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86772AC2-EBCA-4598-A789-ADB552737299}"/>
                  </a:ext>
                </a:extLst>
              </p:cNvPr>
              <p:cNvGrpSpPr/>
              <p:nvPr/>
            </p:nvGrpSpPr>
            <p:grpSpPr>
              <a:xfrm>
                <a:off x="2361992" y="5434165"/>
                <a:ext cx="584742" cy="464640"/>
                <a:chOff x="2354207" y="4122520"/>
                <a:chExt cx="584742" cy="464640"/>
              </a:xfrm>
            </p:grpSpPr>
            <p:pic>
              <p:nvPicPr>
                <p:cNvPr id="116" name="Picture 2" descr="사과다이어트, 사과팩,">
                  <a:extLst>
                    <a:ext uri="{FF2B5EF4-FFF2-40B4-BE49-F238E27FC236}">
                      <a16:creationId xmlns:a16="http://schemas.microsoft.com/office/drawing/2014/main" id="{FE9CA609-2FA3-4BD6-8C9E-714D0884DEE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clrChange>
                    <a:clrFrom>
                      <a:srgbClr val="FEFDEB"/>
                    </a:clrFrom>
                    <a:clrTo>
                      <a:srgbClr val="FEFDEB">
                        <a:alpha val="0"/>
                      </a:srgbClr>
                    </a:clrTo>
                  </a:clrChange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3873"/>
                <a:stretch/>
              </p:blipFill>
              <p:spPr bwMode="auto">
                <a:xfrm>
                  <a:off x="2354207" y="4122520"/>
                  <a:ext cx="584742" cy="464640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7" name="Picture 2" descr="사과다이어트, 사과팩,">
                  <a:extLst>
                    <a:ext uri="{FF2B5EF4-FFF2-40B4-BE49-F238E27FC236}">
                      <a16:creationId xmlns:a16="http://schemas.microsoft.com/office/drawing/2014/main" id="{F7624354-4C4F-49DF-888F-2BCE09BD6F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clrChange>
                    <a:clrFrom>
                      <a:srgbClr val="FEFDEB"/>
                    </a:clrFrom>
                    <a:clrTo>
                      <a:srgbClr val="FEFDEB">
                        <a:alpha val="0"/>
                      </a:srgbClr>
                    </a:clrTo>
                  </a:clrChange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alphaModFix amt="50000"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3873"/>
                <a:stretch/>
              </p:blipFill>
              <p:spPr bwMode="auto">
                <a:xfrm>
                  <a:off x="2354207" y="4122520"/>
                  <a:ext cx="584742" cy="464640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D6BE1502-B0DF-4B28-AFEF-376625AE709C}"/>
                </a:ext>
              </a:extLst>
            </p:cNvPr>
            <p:cNvSpPr/>
            <p:nvPr/>
          </p:nvSpPr>
          <p:spPr>
            <a:xfrm>
              <a:off x="869720" y="4360990"/>
              <a:ext cx="7860924" cy="1019939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6768F519-791C-4469-8F46-1D78487A2AE9}"/>
                </a:ext>
              </a:extLst>
            </p:cNvPr>
            <p:cNvGrpSpPr/>
            <p:nvPr/>
          </p:nvGrpSpPr>
          <p:grpSpPr>
            <a:xfrm>
              <a:off x="928449" y="2007410"/>
              <a:ext cx="7270401" cy="2711019"/>
              <a:chOff x="1218900" y="2284113"/>
              <a:chExt cx="9693868" cy="3614692"/>
            </a:xfrm>
          </p:grpSpPr>
          <p:pic>
            <p:nvPicPr>
              <p:cNvPr id="76" name="Picture 2" descr="사과다이어트, 사과팩,">
                <a:extLst>
                  <a:ext uri="{FF2B5EF4-FFF2-40B4-BE49-F238E27FC236}">
                    <a16:creationId xmlns:a16="http://schemas.microsoft.com/office/drawing/2014/main" id="{B3E6E1BA-8CD2-4A4D-A435-26713357E8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9210942" y="2284113"/>
                <a:ext cx="1701826" cy="1352282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" name="Picture 2" descr="사과다이어트, 사과팩,">
                <a:extLst>
                  <a:ext uri="{FF2B5EF4-FFF2-40B4-BE49-F238E27FC236}">
                    <a16:creationId xmlns:a16="http://schemas.microsoft.com/office/drawing/2014/main" id="{A28D7CB5-449F-4ADF-B4EE-CC07DDF32C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1218900" y="5045949"/>
                <a:ext cx="1073308" cy="852856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2" descr="사과다이어트, 사과팩,">
                <a:extLst>
                  <a:ext uri="{FF2B5EF4-FFF2-40B4-BE49-F238E27FC236}">
                    <a16:creationId xmlns:a16="http://schemas.microsoft.com/office/drawing/2014/main" id="{169C43EA-302C-40CD-9961-8617620578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713388" y="4731393"/>
                <a:ext cx="796816" cy="633154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Picture 2" descr="사과다이어트, 사과팩,">
                <a:extLst>
                  <a:ext uri="{FF2B5EF4-FFF2-40B4-BE49-F238E27FC236}">
                    <a16:creationId xmlns:a16="http://schemas.microsoft.com/office/drawing/2014/main" id="{593AB8E3-5198-46DD-B939-2787CD8FE8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7940099" y="2336863"/>
                <a:ext cx="1352148" cy="1074426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" name="Picture 2" descr="사과다이어트, 사과팩,">
                <a:extLst>
                  <a:ext uri="{FF2B5EF4-FFF2-40B4-BE49-F238E27FC236}">
                    <a16:creationId xmlns:a16="http://schemas.microsoft.com/office/drawing/2014/main" id="{1D6FBAB9-8023-4752-93E7-F6AB4F2864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6994499" y="2485767"/>
                <a:ext cx="1026992" cy="816054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2" descr="사과다이어트, 사과팩,">
                <a:extLst>
                  <a:ext uri="{FF2B5EF4-FFF2-40B4-BE49-F238E27FC236}">
                    <a16:creationId xmlns:a16="http://schemas.microsoft.com/office/drawing/2014/main" id="{14CB1DF1-EBD6-4ABA-896A-3DF14D5AE8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6436448" y="2485767"/>
                <a:ext cx="1026992" cy="816054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2" name="Picture 2" descr="사과다이어트, 사과팩,">
                <a:extLst>
                  <a:ext uri="{FF2B5EF4-FFF2-40B4-BE49-F238E27FC236}">
                    <a16:creationId xmlns:a16="http://schemas.microsoft.com/office/drawing/2014/main" id="{53715227-80F2-41D4-933E-F8C6E49942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5497685" y="2529153"/>
                <a:ext cx="891974" cy="708768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3" name="Picture 2" descr="사과다이어트, 사과팩,">
                <a:extLst>
                  <a:ext uri="{FF2B5EF4-FFF2-40B4-BE49-F238E27FC236}">
                    <a16:creationId xmlns:a16="http://schemas.microsoft.com/office/drawing/2014/main" id="{2301C448-A5BD-4ED1-B246-D2928DFA8A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4313689" y="2491142"/>
                <a:ext cx="891974" cy="708768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4" name="Picture 2" descr="사과다이어트, 사과팩,">
                <a:extLst>
                  <a:ext uri="{FF2B5EF4-FFF2-40B4-BE49-F238E27FC236}">
                    <a16:creationId xmlns:a16="http://schemas.microsoft.com/office/drawing/2014/main" id="{38987BBB-60B9-44D8-B230-02D1C3E212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3544214" y="2864439"/>
                <a:ext cx="718766" cy="571136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5" name="Picture 2" descr="사과다이어트, 사과팩,">
                <a:extLst>
                  <a:ext uri="{FF2B5EF4-FFF2-40B4-BE49-F238E27FC236}">
                    <a16:creationId xmlns:a16="http://schemas.microsoft.com/office/drawing/2014/main" id="{E6045BF2-58B3-4E46-8465-1942CC172E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3601144" y="4836909"/>
                <a:ext cx="892132" cy="708892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6" name="Picture 2" descr="사과다이어트, 사과팩,">
                <a:extLst>
                  <a:ext uri="{FF2B5EF4-FFF2-40B4-BE49-F238E27FC236}">
                    <a16:creationId xmlns:a16="http://schemas.microsoft.com/office/drawing/2014/main" id="{43396D31-4FB4-4858-9399-2CAC7D4DF3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4583951" y="4828235"/>
                <a:ext cx="892132" cy="708892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7" name="Picture 2" descr="사과다이어트, 사과팩,">
                <a:extLst>
                  <a:ext uri="{FF2B5EF4-FFF2-40B4-BE49-F238E27FC236}">
                    <a16:creationId xmlns:a16="http://schemas.microsoft.com/office/drawing/2014/main" id="{DC386E03-D978-49D1-BD6D-98AC74AA12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4506830" y="5032503"/>
                <a:ext cx="972750" cy="772952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" name="Picture 2" descr="사과다이어트, 사과팩,">
                <a:extLst>
                  <a:ext uri="{FF2B5EF4-FFF2-40B4-BE49-F238E27FC236}">
                    <a16:creationId xmlns:a16="http://schemas.microsoft.com/office/drawing/2014/main" id="{CBD6498A-07AB-4B48-AF05-048BF307D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5219117" y="4863724"/>
                <a:ext cx="1010144" cy="802666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2" descr="사과다이어트, 사과팩,">
                <a:extLst>
                  <a:ext uri="{FF2B5EF4-FFF2-40B4-BE49-F238E27FC236}">
                    <a16:creationId xmlns:a16="http://schemas.microsoft.com/office/drawing/2014/main" id="{31D0EB83-4668-472C-B32B-C4E17F8CB1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6025654" y="4785532"/>
                <a:ext cx="1108548" cy="880858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26FFD4F7-3BFF-4234-96C6-E4E5601ACA2B}"/>
                  </a:ext>
                </a:extLst>
              </p:cNvPr>
              <p:cNvGrpSpPr/>
              <p:nvPr/>
            </p:nvGrpSpPr>
            <p:grpSpPr>
              <a:xfrm>
                <a:off x="7384894" y="3387947"/>
                <a:ext cx="1265008" cy="1005184"/>
                <a:chOff x="10358386" y="3772948"/>
                <a:chExt cx="1265008" cy="1005184"/>
              </a:xfrm>
            </p:grpSpPr>
            <p:pic>
              <p:nvPicPr>
                <p:cNvPr id="97" name="Picture 2" descr="사과다이어트, 사과팩,">
                  <a:extLst>
                    <a:ext uri="{FF2B5EF4-FFF2-40B4-BE49-F238E27FC236}">
                      <a16:creationId xmlns:a16="http://schemas.microsoft.com/office/drawing/2014/main" id="{13CCEE3C-8834-4301-84D3-7E77B36D8C2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clrChange>
                    <a:clrFrom>
                      <a:srgbClr val="FEFDEB"/>
                    </a:clrFrom>
                    <a:clrTo>
                      <a:srgbClr val="FEFDEB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3873"/>
                <a:stretch/>
              </p:blipFill>
              <p:spPr bwMode="auto">
                <a:xfrm>
                  <a:off x="10358386" y="3772948"/>
                  <a:ext cx="1265008" cy="1005184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8" name="Picture 2" descr="사과다이어트, 사과팩,">
                  <a:extLst>
                    <a:ext uri="{FF2B5EF4-FFF2-40B4-BE49-F238E27FC236}">
                      <a16:creationId xmlns:a16="http://schemas.microsoft.com/office/drawing/2014/main" id="{6FA5E308-AF57-4088-8F19-DF8E2E951EF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clrChange>
                    <a:clrFrom>
                      <a:srgbClr val="FEFDEB"/>
                    </a:clrFrom>
                    <a:clrTo>
                      <a:srgbClr val="FEFDEB">
                        <a:alpha val="0"/>
                      </a:srgbClr>
                    </a:clrTo>
                  </a:clrChange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alphaModFix amt="63000"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3873"/>
                <a:stretch/>
              </p:blipFill>
              <p:spPr bwMode="auto">
                <a:xfrm>
                  <a:off x="10358386" y="3772948"/>
                  <a:ext cx="1265008" cy="1005183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44BEB5C4-69C9-4FD7-86FE-F6BB0A1D3023}"/>
                  </a:ext>
                </a:extLst>
              </p:cNvPr>
              <p:cNvGrpSpPr/>
              <p:nvPr/>
            </p:nvGrpSpPr>
            <p:grpSpPr>
              <a:xfrm>
                <a:off x="4508880" y="4113583"/>
                <a:ext cx="926736" cy="736390"/>
                <a:chOff x="4501095" y="4121414"/>
                <a:chExt cx="926736" cy="736390"/>
              </a:xfrm>
            </p:grpSpPr>
            <p:pic>
              <p:nvPicPr>
                <p:cNvPr id="95" name="Picture 2" descr="사과다이어트, 사과팩,">
                  <a:extLst>
                    <a:ext uri="{FF2B5EF4-FFF2-40B4-BE49-F238E27FC236}">
                      <a16:creationId xmlns:a16="http://schemas.microsoft.com/office/drawing/2014/main" id="{90D15DDC-255B-4362-925D-C98EC7B735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clrChange>
                    <a:clrFrom>
                      <a:srgbClr val="FEFDEB"/>
                    </a:clrFrom>
                    <a:clrTo>
                      <a:srgbClr val="FEFDEB">
                        <a:alpha val="0"/>
                      </a:srgbClr>
                    </a:clrTo>
                  </a:clrChange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3873"/>
                <a:stretch/>
              </p:blipFill>
              <p:spPr bwMode="auto">
                <a:xfrm>
                  <a:off x="4501095" y="4121414"/>
                  <a:ext cx="926736" cy="736390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6" name="Picture 2" descr="사과다이어트, 사과팩,">
                  <a:extLst>
                    <a:ext uri="{FF2B5EF4-FFF2-40B4-BE49-F238E27FC236}">
                      <a16:creationId xmlns:a16="http://schemas.microsoft.com/office/drawing/2014/main" id="{68428DD3-C0D1-430A-85A6-8EC6E46514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clrChange>
                    <a:clrFrom>
                      <a:srgbClr val="FEFDEB"/>
                    </a:clrFrom>
                    <a:clrTo>
                      <a:srgbClr val="FEFDEB">
                        <a:alpha val="0"/>
                      </a:srgbClr>
                    </a:clrTo>
                  </a:clrChange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alphaModFix amt="50000"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3873"/>
                <a:stretch/>
              </p:blipFill>
              <p:spPr bwMode="auto">
                <a:xfrm>
                  <a:off x="4501095" y="4121414"/>
                  <a:ext cx="926736" cy="736390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4D27DC83-3001-4393-9289-12FA6CD78694}"/>
                  </a:ext>
                </a:extLst>
              </p:cNvPr>
              <p:cNvGrpSpPr/>
              <p:nvPr/>
            </p:nvGrpSpPr>
            <p:grpSpPr>
              <a:xfrm>
                <a:off x="2361992" y="4114689"/>
                <a:ext cx="584742" cy="464640"/>
                <a:chOff x="2354207" y="4122520"/>
                <a:chExt cx="584742" cy="464640"/>
              </a:xfrm>
            </p:grpSpPr>
            <p:pic>
              <p:nvPicPr>
                <p:cNvPr id="93" name="Picture 2" descr="사과다이어트, 사과팩,">
                  <a:extLst>
                    <a:ext uri="{FF2B5EF4-FFF2-40B4-BE49-F238E27FC236}">
                      <a16:creationId xmlns:a16="http://schemas.microsoft.com/office/drawing/2014/main" id="{926A6A47-2602-4CE7-9F4F-6A21A0D5D3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clrChange>
                    <a:clrFrom>
                      <a:srgbClr val="FEFDEB"/>
                    </a:clrFrom>
                    <a:clrTo>
                      <a:srgbClr val="FEFDEB">
                        <a:alpha val="0"/>
                      </a:srgbClr>
                    </a:clrTo>
                  </a:clrChange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3873"/>
                <a:stretch/>
              </p:blipFill>
              <p:spPr bwMode="auto">
                <a:xfrm>
                  <a:off x="2354207" y="4122520"/>
                  <a:ext cx="584742" cy="464640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4" name="Picture 2" descr="사과다이어트, 사과팩,">
                  <a:extLst>
                    <a:ext uri="{FF2B5EF4-FFF2-40B4-BE49-F238E27FC236}">
                      <a16:creationId xmlns:a16="http://schemas.microsoft.com/office/drawing/2014/main" id="{64DA7160-D2E6-4F29-BBA2-21F5DA7B288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clrChange>
                    <a:clrFrom>
                      <a:srgbClr val="FEFDEB"/>
                    </a:clrFrom>
                    <a:clrTo>
                      <a:srgbClr val="FEFDEB">
                        <a:alpha val="0"/>
                      </a:srgbClr>
                    </a:clrTo>
                  </a:clrChange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alphaModFix amt="50000"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3873"/>
                <a:stretch/>
              </p:blipFill>
              <p:spPr bwMode="auto">
                <a:xfrm>
                  <a:off x="2354207" y="4122520"/>
                  <a:ext cx="584742" cy="464640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3C1D1ABE-E007-404A-841E-A337AC91690D}"/>
                </a:ext>
              </a:extLst>
            </p:cNvPr>
            <p:cNvGrpSpPr/>
            <p:nvPr/>
          </p:nvGrpSpPr>
          <p:grpSpPr>
            <a:xfrm>
              <a:off x="1952993" y="2807755"/>
              <a:ext cx="5562013" cy="2288795"/>
              <a:chOff x="2603990" y="2600673"/>
              <a:chExt cx="7416017" cy="3051726"/>
            </a:xfrm>
          </p:grpSpPr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ACA55969-8A73-4638-8C01-9BE579DD008C}"/>
                  </a:ext>
                </a:extLst>
              </p:cNvPr>
              <p:cNvCxnSpPr/>
              <p:nvPr/>
            </p:nvCxnSpPr>
            <p:spPr>
              <a:xfrm>
                <a:off x="10020007" y="3105993"/>
                <a:ext cx="0" cy="194400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3598B5AA-3105-4390-8137-7B570CE9EE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33255" y="2811564"/>
                <a:ext cx="0" cy="2468099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D4521A3E-C46C-412C-BDC4-939C91F382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51119" y="2723539"/>
                <a:ext cx="0" cy="2468099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E15153F5-EC3B-41CC-9C16-250995850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8744" y="2767691"/>
                <a:ext cx="0" cy="2468099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653A0608-BB83-4E2E-9101-83B2555451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66927" y="2605551"/>
                <a:ext cx="0" cy="277200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8E09768C-C6D1-4DD2-9806-C2AB6EABCB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95416" y="2600673"/>
                <a:ext cx="0" cy="277200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4AE7A1C5-DD52-47D9-8208-EED106A667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3331" y="2904919"/>
                <a:ext cx="0" cy="266400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9E62E63A-5642-40AC-9B03-3220E9E3C2A1}"/>
                  </a:ext>
                </a:extLst>
              </p:cNvPr>
              <p:cNvCxnSpPr/>
              <p:nvPr/>
            </p:nvCxnSpPr>
            <p:spPr>
              <a:xfrm>
                <a:off x="2603990" y="4003436"/>
                <a:ext cx="0" cy="162000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0BB7793D-B5F7-44BC-8693-D9031FDD3CF3}"/>
                  </a:ext>
                </a:extLst>
              </p:cNvPr>
              <p:cNvCxnSpPr/>
              <p:nvPr/>
            </p:nvCxnSpPr>
            <p:spPr>
              <a:xfrm>
                <a:off x="4929215" y="4032399"/>
                <a:ext cx="0" cy="162000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995093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9F6B662-BE3E-4F70-BED1-E47B6F3E1060}"/>
              </a:ext>
            </a:extLst>
          </p:cNvPr>
          <p:cNvGrpSpPr/>
          <p:nvPr/>
        </p:nvGrpSpPr>
        <p:grpSpPr>
          <a:xfrm>
            <a:off x="234543" y="2570335"/>
            <a:ext cx="8643776" cy="3208189"/>
            <a:chOff x="234543" y="2570335"/>
            <a:chExt cx="8643776" cy="3208189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EEBDED4D-184A-4EA7-8AEA-E051E407BA59}"/>
                </a:ext>
              </a:extLst>
            </p:cNvPr>
            <p:cNvGrpSpPr/>
            <p:nvPr/>
          </p:nvGrpSpPr>
          <p:grpSpPr>
            <a:xfrm>
              <a:off x="234543" y="2589880"/>
              <a:ext cx="8643776" cy="3188644"/>
              <a:chOff x="304939" y="2318004"/>
              <a:chExt cx="11525034" cy="4251525"/>
            </a:xfrm>
          </p:grpSpPr>
          <p:cxnSp>
            <p:nvCxnSpPr>
              <p:cNvPr id="53" name="Shape 140">
                <a:extLst>
                  <a:ext uri="{FF2B5EF4-FFF2-40B4-BE49-F238E27FC236}">
                    <a16:creationId xmlns:a16="http://schemas.microsoft.com/office/drawing/2014/main" id="{736A8233-414C-4770-AEB0-DE2CC98FF6D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1065973" y="6076353"/>
                <a:ext cx="10764000" cy="81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54" name="Shape 141">
                <a:extLst>
                  <a:ext uri="{FF2B5EF4-FFF2-40B4-BE49-F238E27FC236}">
                    <a16:creationId xmlns:a16="http://schemas.microsoft.com/office/drawing/2014/main" id="{FB827A84-CA68-4A0D-88D3-31677CB408AB}"/>
                  </a:ext>
                </a:extLst>
              </p:cNvPr>
              <p:cNvSpPr txBox="1"/>
              <p:nvPr/>
            </p:nvSpPr>
            <p:spPr>
              <a:xfrm>
                <a:off x="11082673" y="6215829"/>
                <a:ext cx="747300" cy="35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68569" rIns="68569" bIns="68569" anchor="t" anchorCtr="0">
                <a:noAutofit/>
              </a:bodyPr>
              <a:lstStyle/>
              <a:p>
                <a:r>
                  <a:rPr lang="en" sz="1350" dirty="0" err="1"/>
                  <a:t>크다</a:t>
                </a:r>
                <a:endParaRPr lang="en" sz="1350" dirty="0"/>
              </a:p>
            </p:txBody>
          </p:sp>
          <p:sp>
            <p:nvSpPr>
              <p:cNvPr id="55" name="Shape 142">
                <a:extLst>
                  <a:ext uri="{FF2B5EF4-FFF2-40B4-BE49-F238E27FC236}">
                    <a16:creationId xmlns:a16="http://schemas.microsoft.com/office/drawing/2014/main" id="{E21D26F4-EB8A-4FB8-9F39-DE7C5A8BC543}"/>
                  </a:ext>
                </a:extLst>
              </p:cNvPr>
              <p:cNvSpPr txBox="1"/>
              <p:nvPr/>
            </p:nvSpPr>
            <p:spPr>
              <a:xfrm>
                <a:off x="1196291" y="6215829"/>
                <a:ext cx="747300" cy="35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68569" rIns="68569" bIns="68569" anchor="t" anchorCtr="0">
                <a:noAutofit/>
              </a:bodyPr>
              <a:lstStyle/>
              <a:p>
                <a:r>
                  <a:rPr lang="en" sz="1350" dirty="0"/>
                  <a:t>작다</a:t>
                </a:r>
              </a:p>
            </p:txBody>
          </p:sp>
          <p:cxnSp>
            <p:nvCxnSpPr>
              <p:cNvPr id="56" name="Shape 145">
                <a:extLst>
                  <a:ext uri="{FF2B5EF4-FFF2-40B4-BE49-F238E27FC236}">
                    <a16:creationId xmlns:a16="http://schemas.microsoft.com/office/drawing/2014/main" id="{E7608EE1-4371-44CC-8D1F-946AF01176B9}"/>
                  </a:ext>
                </a:extLst>
              </p:cNvPr>
              <p:cNvCxnSpPr/>
              <p:nvPr/>
            </p:nvCxnSpPr>
            <p:spPr>
              <a:xfrm flipH="1">
                <a:off x="1102549" y="2705447"/>
                <a:ext cx="5100" cy="33480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57" name="Shape 142">
                <a:extLst>
                  <a:ext uri="{FF2B5EF4-FFF2-40B4-BE49-F238E27FC236}">
                    <a16:creationId xmlns:a16="http://schemas.microsoft.com/office/drawing/2014/main" id="{47245793-0776-45D7-BD5A-554F51A9D7AC}"/>
                  </a:ext>
                </a:extLst>
              </p:cNvPr>
              <p:cNvSpPr txBox="1"/>
              <p:nvPr/>
            </p:nvSpPr>
            <p:spPr>
              <a:xfrm>
                <a:off x="309899" y="6030859"/>
                <a:ext cx="906176" cy="35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68569" rIns="68569" bIns="68569" anchor="t" anchorCtr="0">
                <a:noAutofit/>
              </a:bodyPr>
              <a:lstStyle/>
              <a:p>
                <a:r>
                  <a:rPr lang="ko-KR" altLang="en-US" sz="1350"/>
                  <a:t>퍼렇다</a:t>
                </a:r>
                <a:endParaRPr lang="en" sz="1350" dirty="0"/>
              </a:p>
            </p:txBody>
          </p:sp>
          <p:sp>
            <p:nvSpPr>
              <p:cNvPr id="58" name="Shape 142">
                <a:extLst>
                  <a:ext uri="{FF2B5EF4-FFF2-40B4-BE49-F238E27FC236}">
                    <a16:creationId xmlns:a16="http://schemas.microsoft.com/office/drawing/2014/main" id="{76C350ED-095E-427D-8E59-08D0C35D96A6}"/>
                  </a:ext>
                </a:extLst>
              </p:cNvPr>
              <p:cNvSpPr txBox="1"/>
              <p:nvPr/>
            </p:nvSpPr>
            <p:spPr>
              <a:xfrm>
                <a:off x="304939" y="2318004"/>
                <a:ext cx="906176" cy="35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68569" rIns="68569" bIns="68569" anchor="t" anchorCtr="0">
                <a:noAutofit/>
              </a:bodyPr>
              <a:lstStyle/>
              <a:p>
                <a:r>
                  <a:rPr lang="ko-KR" altLang="en-US" sz="1350" dirty="0"/>
                  <a:t>빨갛다</a:t>
                </a:r>
                <a:endParaRPr lang="en" sz="1350" dirty="0"/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C7D8D6EC-BC23-474C-9A29-128E1E65DBD5}"/>
                </a:ext>
              </a:extLst>
            </p:cNvPr>
            <p:cNvGrpSpPr/>
            <p:nvPr/>
          </p:nvGrpSpPr>
          <p:grpSpPr>
            <a:xfrm>
              <a:off x="914175" y="2570335"/>
              <a:ext cx="7270401" cy="2711019"/>
              <a:chOff x="1218900" y="2284113"/>
              <a:chExt cx="9693868" cy="3614692"/>
            </a:xfrm>
          </p:grpSpPr>
          <p:pic>
            <p:nvPicPr>
              <p:cNvPr id="30" name="Picture 2" descr="사과다이어트, 사과팩,">
                <a:extLst>
                  <a:ext uri="{FF2B5EF4-FFF2-40B4-BE49-F238E27FC236}">
                    <a16:creationId xmlns:a16="http://schemas.microsoft.com/office/drawing/2014/main" id="{489DC235-9B6C-4C25-A997-6B4C9ED60A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9210942" y="2284113"/>
                <a:ext cx="1701826" cy="1352282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2" descr="사과다이어트, 사과팩,">
                <a:extLst>
                  <a:ext uri="{FF2B5EF4-FFF2-40B4-BE49-F238E27FC236}">
                    <a16:creationId xmlns:a16="http://schemas.microsoft.com/office/drawing/2014/main" id="{7916EDCF-15B0-4744-9CAD-C39057000D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1218900" y="5045949"/>
                <a:ext cx="1073308" cy="852856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" descr="사과다이어트, 사과팩,">
                <a:extLst>
                  <a:ext uri="{FF2B5EF4-FFF2-40B4-BE49-F238E27FC236}">
                    <a16:creationId xmlns:a16="http://schemas.microsoft.com/office/drawing/2014/main" id="{D63DFD6D-28AA-47F0-9876-CBC632259C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713388" y="4731393"/>
                <a:ext cx="796816" cy="633154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사과다이어트, 사과팩,">
                <a:extLst>
                  <a:ext uri="{FF2B5EF4-FFF2-40B4-BE49-F238E27FC236}">
                    <a16:creationId xmlns:a16="http://schemas.microsoft.com/office/drawing/2014/main" id="{AE76F446-09C2-4A4B-8651-EE2FC5C2B7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7940099" y="2336863"/>
                <a:ext cx="1352148" cy="1074426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2" descr="사과다이어트, 사과팩,">
                <a:extLst>
                  <a:ext uri="{FF2B5EF4-FFF2-40B4-BE49-F238E27FC236}">
                    <a16:creationId xmlns:a16="http://schemas.microsoft.com/office/drawing/2014/main" id="{91E9F42E-9D1F-4425-8E89-5444FFDF05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6994499" y="2485767"/>
                <a:ext cx="1026992" cy="816054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" descr="사과다이어트, 사과팩,">
                <a:extLst>
                  <a:ext uri="{FF2B5EF4-FFF2-40B4-BE49-F238E27FC236}">
                    <a16:creationId xmlns:a16="http://schemas.microsoft.com/office/drawing/2014/main" id="{3EE0362C-C771-4E3D-977C-A9B04D0E65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6436448" y="2485767"/>
                <a:ext cx="1026992" cy="816054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2" descr="사과다이어트, 사과팩,">
                <a:extLst>
                  <a:ext uri="{FF2B5EF4-FFF2-40B4-BE49-F238E27FC236}">
                    <a16:creationId xmlns:a16="http://schemas.microsoft.com/office/drawing/2014/main" id="{D7686806-BBB8-4650-852B-DD3D32984A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5497685" y="2529153"/>
                <a:ext cx="891974" cy="708768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2" descr="사과다이어트, 사과팩,">
                <a:extLst>
                  <a:ext uri="{FF2B5EF4-FFF2-40B4-BE49-F238E27FC236}">
                    <a16:creationId xmlns:a16="http://schemas.microsoft.com/office/drawing/2014/main" id="{EF3AC722-9063-4635-B445-5AED0795DF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4313689" y="2491142"/>
                <a:ext cx="891974" cy="708768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2" descr="사과다이어트, 사과팩,">
                <a:extLst>
                  <a:ext uri="{FF2B5EF4-FFF2-40B4-BE49-F238E27FC236}">
                    <a16:creationId xmlns:a16="http://schemas.microsoft.com/office/drawing/2014/main" id="{7B1AF7A0-F696-43FB-B55E-117F13ABC4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3544214" y="2864439"/>
                <a:ext cx="718766" cy="571136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2" descr="사과다이어트, 사과팩,">
                <a:extLst>
                  <a:ext uri="{FF2B5EF4-FFF2-40B4-BE49-F238E27FC236}">
                    <a16:creationId xmlns:a16="http://schemas.microsoft.com/office/drawing/2014/main" id="{82E5FC78-EC8C-4206-9B73-98EAA43416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3601144" y="4836909"/>
                <a:ext cx="892132" cy="708892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2" descr="사과다이어트, 사과팩,">
                <a:extLst>
                  <a:ext uri="{FF2B5EF4-FFF2-40B4-BE49-F238E27FC236}">
                    <a16:creationId xmlns:a16="http://schemas.microsoft.com/office/drawing/2014/main" id="{77EB1B9B-41FB-4126-9217-7CD239CD0D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4583951" y="4828235"/>
                <a:ext cx="892132" cy="708892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2" descr="사과다이어트, 사과팩,">
                <a:extLst>
                  <a:ext uri="{FF2B5EF4-FFF2-40B4-BE49-F238E27FC236}">
                    <a16:creationId xmlns:a16="http://schemas.microsoft.com/office/drawing/2014/main" id="{37E97D23-E57E-4AE3-8BDD-4FF882278F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4506830" y="5032503"/>
                <a:ext cx="972750" cy="772952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2" descr="사과다이어트, 사과팩,">
                <a:extLst>
                  <a:ext uri="{FF2B5EF4-FFF2-40B4-BE49-F238E27FC236}">
                    <a16:creationId xmlns:a16="http://schemas.microsoft.com/office/drawing/2014/main" id="{33AC97EF-866C-4BE4-931A-C491A800D2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5219117" y="4863724"/>
                <a:ext cx="1010144" cy="802666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2" descr="사과다이어트, 사과팩,">
                <a:extLst>
                  <a:ext uri="{FF2B5EF4-FFF2-40B4-BE49-F238E27FC236}">
                    <a16:creationId xmlns:a16="http://schemas.microsoft.com/office/drawing/2014/main" id="{45E81F3D-5AC7-4117-8309-E2A7B13552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6025654" y="4785532"/>
                <a:ext cx="1108548" cy="880858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3B6BDCE6-6229-4DDB-B0FE-44469411E99D}"/>
                  </a:ext>
                </a:extLst>
              </p:cNvPr>
              <p:cNvGrpSpPr/>
              <p:nvPr/>
            </p:nvGrpSpPr>
            <p:grpSpPr>
              <a:xfrm>
                <a:off x="7384894" y="3387947"/>
                <a:ext cx="1265008" cy="1005184"/>
                <a:chOff x="10358386" y="3772948"/>
                <a:chExt cx="1265008" cy="1005184"/>
              </a:xfrm>
            </p:grpSpPr>
            <p:pic>
              <p:nvPicPr>
                <p:cNvPr id="51" name="Picture 2" descr="사과다이어트, 사과팩,">
                  <a:extLst>
                    <a:ext uri="{FF2B5EF4-FFF2-40B4-BE49-F238E27FC236}">
                      <a16:creationId xmlns:a16="http://schemas.microsoft.com/office/drawing/2014/main" id="{1E78A9F0-24E0-4968-A099-57981706C6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clrChange>
                    <a:clrFrom>
                      <a:srgbClr val="FEFDEB"/>
                    </a:clrFrom>
                    <a:clrTo>
                      <a:srgbClr val="FEFDEB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3873"/>
                <a:stretch/>
              </p:blipFill>
              <p:spPr bwMode="auto">
                <a:xfrm>
                  <a:off x="10358386" y="3772948"/>
                  <a:ext cx="1265008" cy="1005184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2" name="Picture 2" descr="사과다이어트, 사과팩,">
                  <a:extLst>
                    <a:ext uri="{FF2B5EF4-FFF2-40B4-BE49-F238E27FC236}">
                      <a16:creationId xmlns:a16="http://schemas.microsoft.com/office/drawing/2014/main" id="{89308A81-ED04-4EEE-999B-4ED105A7EC0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clrChange>
                    <a:clrFrom>
                      <a:srgbClr val="FEFDEB"/>
                    </a:clrFrom>
                    <a:clrTo>
                      <a:srgbClr val="FEFDEB">
                        <a:alpha val="0"/>
                      </a:srgbClr>
                    </a:clrTo>
                  </a:clrChange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alphaModFix amt="63000"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3873"/>
                <a:stretch/>
              </p:blipFill>
              <p:spPr bwMode="auto">
                <a:xfrm>
                  <a:off x="10358386" y="3772948"/>
                  <a:ext cx="1265008" cy="1005183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D7586ED0-0428-4E18-9884-5751EDEDF4B5}"/>
                  </a:ext>
                </a:extLst>
              </p:cNvPr>
              <p:cNvGrpSpPr/>
              <p:nvPr/>
            </p:nvGrpSpPr>
            <p:grpSpPr>
              <a:xfrm>
                <a:off x="4508880" y="4113583"/>
                <a:ext cx="926736" cy="736390"/>
                <a:chOff x="4501095" y="4121414"/>
                <a:chExt cx="926736" cy="736390"/>
              </a:xfrm>
            </p:grpSpPr>
            <p:pic>
              <p:nvPicPr>
                <p:cNvPr id="49" name="Picture 2" descr="사과다이어트, 사과팩,">
                  <a:extLst>
                    <a:ext uri="{FF2B5EF4-FFF2-40B4-BE49-F238E27FC236}">
                      <a16:creationId xmlns:a16="http://schemas.microsoft.com/office/drawing/2014/main" id="{88B7B2D1-EB4A-45E5-BD1C-1A02D338A68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clrChange>
                    <a:clrFrom>
                      <a:srgbClr val="FEFDEB"/>
                    </a:clrFrom>
                    <a:clrTo>
                      <a:srgbClr val="FEFDEB">
                        <a:alpha val="0"/>
                      </a:srgbClr>
                    </a:clrTo>
                  </a:clrChange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3873"/>
                <a:stretch/>
              </p:blipFill>
              <p:spPr bwMode="auto">
                <a:xfrm>
                  <a:off x="4501095" y="4121414"/>
                  <a:ext cx="926736" cy="736390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" name="Picture 2" descr="사과다이어트, 사과팩,">
                  <a:extLst>
                    <a:ext uri="{FF2B5EF4-FFF2-40B4-BE49-F238E27FC236}">
                      <a16:creationId xmlns:a16="http://schemas.microsoft.com/office/drawing/2014/main" id="{FBA7D064-F410-46DB-8E71-0CB79DE1EDB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clrChange>
                    <a:clrFrom>
                      <a:srgbClr val="FEFDEB"/>
                    </a:clrFrom>
                    <a:clrTo>
                      <a:srgbClr val="FEFDEB">
                        <a:alpha val="0"/>
                      </a:srgbClr>
                    </a:clrTo>
                  </a:clrChange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alphaModFix amt="50000"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3873"/>
                <a:stretch/>
              </p:blipFill>
              <p:spPr bwMode="auto">
                <a:xfrm>
                  <a:off x="4501095" y="4121414"/>
                  <a:ext cx="926736" cy="736390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E71E3256-3789-4626-BFDA-7CDDE01E1B45}"/>
                  </a:ext>
                </a:extLst>
              </p:cNvPr>
              <p:cNvGrpSpPr/>
              <p:nvPr/>
            </p:nvGrpSpPr>
            <p:grpSpPr>
              <a:xfrm>
                <a:off x="2361992" y="4114689"/>
                <a:ext cx="584742" cy="464640"/>
                <a:chOff x="2354207" y="4122520"/>
                <a:chExt cx="584742" cy="464640"/>
              </a:xfrm>
            </p:grpSpPr>
            <p:pic>
              <p:nvPicPr>
                <p:cNvPr id="47" name="Picture 2" descr="사과다이어트, 사과팩,">
                  <a:extLst>
                    <a:ext uri="{FF2B5EF4-FFF2-40B4-BE49-F238E27FC236}">
                      <a16:creationId xmlns:a16="http://schemas.microsoft.com/office/drawing/2014/main" id="{2E3D2B0B-7624-46E0-BFE0-11B70C748BC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clrChange>
                    <a:clrFrom>
                      <a:srgbClr val="FEFDEB"/>
                    </a:clrFrom>
                    <a:clrTo>
                      <a:srgbClr val="FEFDEB">
                        <a:alpha val="0"/>
                      </a:srgbClr>
                    </a:clrTo>
                  </a:clrChange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3873"/>
                <a:stretch/>
              </p:blipFill>
              <p:spPr bwMode="auto">
                <a:xfrm>
                  <a:off x="2354207" y="4122520"/>
                  <a:ext cx="584742" cy="464640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8" name="Picture 2" descr="사과다이어트, 사과팩,">
                  <a:extLst>
                    <a:ext uri="{FF2B5EF4-FFF2-40B4-BE49-F238E27FC236}">
                      <a16:creationId xmlns:a16="http://schemas.microsoft.com/office/drawing/2014/main" id="{6045E96C-578B-4719-BB81-700D960C5D9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clrChange>
                    <a:clrFrom>
                      <a:srgbClr val="FEFDEB"/>
                    </a:clrFrom>
                    <a:clrTo>
                      <a:srgbClr val="FEFDEB">
                        <a:alpha val="0"/>
                      </a:srgbClr>
                    </a:clrTo>
                  </a:clrChange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alphaModFix amt="50000"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4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3873"/>
                <a:stretch/>
              </p:blipFill>
              <p:spPr bwMode="auto">
                <a:xfrm>
                  <a:off x="2354207" y="4122520"/>
                  <a:ext cx="584742" cy="464640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562539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개의 상자가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익은 것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안익은 것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사람이 분류해야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상자의 것들을 보고 감 잡고 분류한다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사람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884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가르자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3EF334C-6E4B-43D1-AFDD-138E254F61FF}"/>
              </a:ext>
            </a:extLst>
          </p:cNvPr>
          <p:cNvGrpSpPr/>
          <p:nvPr/>
        </p:nvGrpSpPr>
        <p:grpSpPr>
          <a:xfrm>
            <a:off x="228704" y="2576208"/>
            <a:ext cx="8643776" cy="3208189"/>
            <a:chOff x="304939" y="2291944"/>
            <a:chExt cx="11525034" cy="4277585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DF57656-D9D2-4A2C-92BA-9D70E31D2DBD}"/>
                </a:ext>
              </a:extLst>
            </p:cNvPr>
            <p:cNvGrpSpPr/>
            <p:nvPr/>
          </p:nvGrpSpPr>
          <p:grpSpPr>
            <a:xfrm>
              <a:off x="304939" y="2318004"/>
              <a:ext cx="11525034" cy="4251525"/>
              <a:chOff x="304939" y="2318004"/>
              <a:chExt cx="11525034" cy="4251525"/>
            </a:xfrm>
          </p:grpSpPr>
          <p:cxnSp>
            <p:nvCxnSpPr>
              <p:cNvPr id="56" name="Shape 140">
                <a:extLst>
                  <a:ext uri="{FF2B5EF4-FFF2-40B4-BE49-F238E27FC236}">
                    <a16:creationId xmlns:a16="http://schemas.microsoft.com/office/drawing/2014/main" id="{9ABD0F34-C2F6-4AFA-8812-400685D244E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1065973" y="6076353"/>
                <a:ext cx="10764000" cy="81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57" name="Shape 141">
                <a:extLst>
                  <a:ext uri="{FF2B5EF4-FFF2-40B4-BE49-F238E27FC236}">
                    <a16:creationId xmlns:a16="http://schemas.microsoft.com/office/drawing/2014/main" id="{D2F7CCA1-A3FF-4564-9104-13EE1BCE4F5C}"/>
                  </a:ext>
                </a:extLst>
              </p:cNvPr>
              <p:cNvSpPr txBox="1"/>
              <p:nvPr/>
            </p:nvSpPr>
            <p:spPr>
              <a:xfrm>
                <a:off x="11082673" y="6215829"/>
                <a:ext cx="747300" cy="35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68569" rIns="68569" bIns="68569" anchor="t" anchorCtr="0">
                <a:noAutofit/>
              </a:bodyPr>
              <a:lstStyle/>
              <a:p>
                <a:r>
                  <a:rPr lang="en" sz="1350" dirty="0" err="1"/>
                  <a:t>크다</a:t>
                </a:r>
                <a:endParaRPr lang="en" sz="1350" dirty="0"/>
              </a:p>
            </p:txBody>
          </p:sp>
          <p:sp>
            <p:nvSpPr>
              <p:cNvPr id="58" name="Shape 142">
                <a:extLst>
                  <a:ext uri="{FF2B5EF4-FFF2-40B4-BE49-F238E27FC236}">
                    <a16:creationId xmlns:a16="http://schemas.microsoft.com/office/drawing/2014/main" id="{C929643F-7A8B-4A9D-9BB0-0D8C2C6590E3}"/>
                  </a:ext>
                </a:extLst>
              </p:cNvPr>
              <p:cNvSpPr txBox="1"/>
              <p:nvPr/>
            </p:nvSpPr>
            <p:spPr>
              <a:xfrm>
                <a:off x="1196291" y="6215829"/>
                <a:ext cx="747300" cy="35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68569" rIns="68569" bIns="68569" anchor="t" anchorCtr="0">
                <a:noAutofit/>
              </a:bodyPr>
              <a:lstStyle/>
              <a:p>
                <a:r>
                  <a:rPr lang="en" sz="1350" dirty="0"/>
                  <a:t>작다</a:t>
                </a:r>
              </a:p>
            </p:txBody>
          </p:sp>
          <p:cxnSp>
            <p:nvCxnSpPr>
              <p:cNvPr id="59" name="Shape 145">
                <a:extLst>
                  <a:ext uri="{FF2B5EF4-FFF2-40B4-BE49-F238E27FC236}">
                    <a16:creationId xmlns:a16="http://schemas.microsoft.com/office/drawing/2014/main" id="{1CBE2008-C7D4-4654-A776-685EC7349116}"/>
                  </a:ext>
                </a:extLst>
              </p:cNvPr>
              <p:cNvCxnSpPr/>
              <p:nvPr/>
            </p:nvCxnSpPr>
            <p:spPr>
              <a:xfrm flipH="1">
                <a:off x="1102549" y="2705447"/>
                <a:ext cx="5100" cy="33480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60" name="Shape 142">
                <a:extLst>
                  <a:ext uri="{FF2B5EF4-FFF2-40B4-BE49-F238E27FC236}">
                    <a16:creationId xmlns:a16="http://schemas.microsoft.com/office/drawing/2014/main" id="{C684D55D-B2E1-4323-B8F0-D968EA0A0AC8}"/>
                  </a:ext>
                </a:extLst>
              </p:cNvPr>
              <p:cNvSpPr txBox="1"/>
              <p:nvPr/>
            </p:nvSpPr>
            <p:spPr>
              <a:xfrm>
                <a:off x="309899" y="6030859"/>
                <a:ext cx="906176" cy="35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68569" rIns="68569" bIns="68569" anchor="t" anchorCtr="0">
                <a:noAutofit/>
              </a:bodyPr>
              <a:lstStyle/>
              <a:p>
                <a:r>
                  <a:rPr lang="ko-KR" altLang="en-US" sz="1350"/>
                  <a:t>퍼렇다</a:t>
                </a:r>
                <a:endParaRPr lang="en" sz="1350" dirty="0"/>
              </a:p>
            </p:txBody>
          </p:sp>
          <p:sp>
            <p:nvSpPr>
              <p:cNvPr id="61" name="Shape 142">
                <a:extLst>
                  <a:ext uri="{FF2B5EF4-FFF2-40B4-BE49-F238E27FC236}">
                    <a16:creationId xmlns:a16="http://schemas.microsoft.com/office/drawing/2014/main" id="{4AFE7EEC-BA37-4AAD-8939-499D6442F1D2}"/>
                  </a:ext>
                </a:extLst>
              </p:cNvPr>
              <p:cNvSpPr txBox="1"/>
              <p:nvPr/>
            </p:nvSpPr>
            <p:spPr>
              <a:xfrm>
                <a:off x="304939" y="2318004"/>
                <a:ext cx="906176" cy="35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68569" rIns="68569" bIns="68569" anchor="t" anchorCtr="0">
                <a:noAutofit/>
              </a:bodyPr>
              <a:lstStyle/>
              <a:p>
                <a:r>
                  <a:rPr lang="ko-KR" altLang="en-US" sz="1350" dirty="0"/>
                  <a:t>빨갛다</a:t>
                </a:r>
                <a:endParaRPr lang="en" sz="1350" dirty="0"/>
              </a:p>
            </p:txBody>
          </p:sp>
        </p:grpSp>
        <p:cxnSp>
          <p:nvCxnSpPr>
            <p:cNvPr id="31" name="Shape 145">
              <a:extLst>
                <a:ext uri="{FF2B5EF4-FFF2-40B4-BE49-F238E27FC236}">
                  <a16:creationId xmlns:a16="http://schemas.microsoft.com/office/drawing/2014/main" id="{C2241501-6A81-422D-B0B3-A19954DED94B}"/>
                </a:ext>
              </a:extLst>
            </p:cNvPr>
            <p:cNvCxnSpPr>
              <a:cxnSpLocks/>
            </p:cNvCxnSpPr>
            <p:nvPr/>
          </p:nvCxnSpPr>
          <p:spPr>
            <a:xfrm>
              <a:off x="2338562" y="3123614"/>
              <a:ext cx="6279033" cy="1898227"/>
            </a:xfrm>
            <a:prstGeom prst="straightConnector1">
              <a:avLst/>
            </a:prstGeom>
            <a:noFill/>
            <a:ln w="76200" cap="flat" cmpd="sng">
              <a:solidFill>
                <a:srgbClr val="00B0F0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32" name="Shape 146">
              <a:extLst>
                <a:ext uri="{FF2B5EF4-FFF2-40B4-BE49-F238E27FC236}">
                  <a16:creationId xmlns:a16="http://schemas.microsoft.com/office/drawing/2014/main" id="{639A6F2A-BD5D-41D8-A5D2-82AD852FE17A}"/>
                </a:ext>
              </a:extLst>
            </p:cNvPr>
            <p:cNvSpPr txBox="1"/>
            <p:nvPr/>
          </p:nvSpPr>
          <p:spPr>
            <a:xfrm>
              <a:off x="2111150" y="2674511"/>
              <a:ext cx="747300" cy="431371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algn="ctr"/>
              <a:r>
                <a:rPr lang="en" sz="1350" dirty="0"/>
                <a:t>기준</a:t>
              </a:r>
            </a:p>
          </p:txBody>
        </p:sp>
        <p:pic>
          <p:nvPicPr>
            <p:cNvPr id="33" name="Picture 2" descr="사과다이어트, 사과팩,">
              <a:extLst>
                <a:ext uri="{FF2B5EF4-FFF2-40B4-BE49-F238E27FC236}">
                  <a16:creationId xmlns:a16="http://schemas.microsoft.com/office/drawing/2014/main" id="{8E37D2CF-99BD-42C7-905E-A51544D7AB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9203157" y="2291944"/>
              <a:ext cx="1701826" cy="135228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사과다이어트, 사과팩,">
              <a:extLst>
                <a:ext uri="{FF2B5EF4-FFF2-40B4-BE49-F238E27FC236}">
                  <a16:creationId xmlns:a16="http://schemas.microsoft.com/office/drawing/2014/main" id="{ED2571C4-50E2-485F-A256-7505CF6BFF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1211115" y="5053780"/>
              <a:ext cx="1073308" cy="85285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사과다이어트, 사과팩,">
              <a:extLst>
                <a:ext uri="{FF2B5EF4-FFF2-40B4-BE49-F238E27FC236}">
                  <a16:creationId xmlns:a16="http://schemas.microsoft.com/office/drawing/2014/main" id="{24135469-7853-492B-B3DB-3691383A34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2705603" y="4739224"/>
              <a:ext cx="796816" cy="6331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사과다이어트, 사과팩,">
              <a:extLst>
                <a:ext uri="{FF2B5EF4-FFF2-40B4-BE49-F238E27FC236}">
                  <a16:creationId xmlns:a16="http://schemas.microsoft.com/office/drawing/2014/main" id="{81693C23-7191-4937-8AF8-3302E249BB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7932314" y="2344694"/>
              <a:ext cx="1352148" cy="107442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사과다이어트, 사과팩,">
              <a:extLst>
                <a:ext uri="{FF2B5EF4-FFF2-40B4-BE49-F238E27FC236}">
                  <a16:creationId xmlns:a16="http://schemas.microsoft.com/office/drawing/2014/main" id="{9B975E9F-4BBD-449F-BA2B-9CA99C0F94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986714" y="2493598"/>
              <a:ext cx="1026992" cy="8160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 descr="사과다이어트, 사과팩,">
              <a:extLst>
                <a:ext uri="{FF2B5EF4-FFF2-40B4-BE49-F238E27FC236}">
                  <a16:creationId xmlns:a16="http://schemas.microsoft.com/office/drawing/2014/main" id="{E81C309C-F849-4B07-A47B-274574F81F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428663" y="2493598"/>
              <a:ext cx="1026992" cy="8160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사과다이어트, 사과팩,">
              <a:extLst>
                <a:ext uri="{FF2B5EF4-FFF2-40B4-BE49-F238E27FC236}">
                  <a16:creationId xmlns:a16="http://schemas.microsoft.com/office/drawing/2014/main" id="{0088959D-B09E-4050-8BDB-D76F8EB212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489900" y="2536984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사과다이어트, 사과팩,">
              <a:extLst>
                <a:ext uri="{FF2B5EF4-FFF2-40B4-BE49-F238E27FC236}">
                  <a16:creationId xmlns:a16="http://schemas.microsoft.com/office/drawing/2014/main" id="{B9CAA5BF-C649-454F-8010-B153955565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305904" y="2498973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사과다이어트, 사과팩,">
              <a:extLst>
                <a:ext uri="{FF2B5EF4-FFF2-40B4-BE49-F238E27FC236}">
                  <a16:creationId xmlns:a16="http://schemas.microsoft.com/office/drawing/2014/main" id="{24752F0B-9A03-427D-B1CC-8633F17627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3536429" y="2872270"/>
              <a:ext cx="718766" cy="57113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" descr="사과다이어트, 사과팩,">
              <a:extLst>
                <a:ext uri="{FF2B5EF4-FFF2-40B4-BE49-F238E27FC236}">
                  <a16:creationId xmlns:a16="http://schemas.microsoft.com/office/drawing/2014/main" id="{9CE4CC72-515C-498D-8D55-30D7CD4C9F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3593359" y="4844740"/>
              <a:ext cx="892132" cy="70889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 descr="사과다이어트, 사과팩,">
              <a:extLst>
                <a:ext uri="{FF2B5EF4-FFF2-40B4-BE49-F238E27FC236}">
                  <a16:creationId xmlns:a16="http://schemas.microsoft.com/office/drawing/2014/main" id="{AE8748C5-6D12-4377-A10B-7DB0E8CFD3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576166" y="4836066"/>
              <a:ext cx="892132" cy="70889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" descr="사과다이어트, 사과팩,">
              <a:extLst>
                <a:ext uri="{FF2B5EF4-FFF2-40B4-BE49-F238E27FC236}">
                  <a16:creationId xmlns:a16="http://schemas.microsoft.com/office/drawing/2014/main" id="{142C2AA8-E9CE-4F42-B37B-ECE3E1DCDF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499045" y="5040334"/>
              <a:ext cx="972750" cy="77295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사과다이어트, 사과팩,">
              <a:extLst>
                <a:ext uri="{FF2B5EF4-FFF2-40B4-BE49-F238E27FC236}">
                  <a16:creationId xmlns:a16="http://schemas.microsoft.com/office/drawing/2014/main" id="{7864E790-1F43-4F6C-BA18-185541290C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211332" y="4871555"/>
              <a:ext cx="1010144" cy="80266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" descr="사과다이어트, 사과팩,">
              <a:extLst>
                <a:ext uri="{FF2B5EF4-FFF2-40B4-BE49-F238E27FC236}">
                  <a16:creationId xmlns:a16="http://schemas.microsoft.com/office/drawing/2014/main" id="{FC33F76F-22AA-428C-A218-DED43E71BA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017869" y="4793363"/>
              <a:ext cx="1108548" cy="88085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FC528BDE-F23F-4762-A698-06B990877321}"/>
                </a:ext>
              </a:extLst>
            </p:cNvPr>
            <p:cNvGrpSpPr/>
            <p:nvPr/>
          </p:nvGrpSpPr>
          <p:grpSpPr>
            <a:xfrm>
              <a:off x="7377109" y="3395778"/>
              <a:ext cx="1265008" cy="1005184"/>
              <a:chOff x="10358386" y="3772948"/>
              <a:chExt cx="1265008" cy="1005184"/>
            </a:xfrm>
          </p:grpSpPr>
          <p:pic>
            <p:nvPicPr>
              <p:cNvPr id="54" name="Picture 2" descr="사과다이어트, 사과팩,">
                <a:extLst>
                  <a:ext uri="{FF2B5EF4-FFF2-40B4-BE49-F238E27FC236}">
                    <a16:creationId xmlns:a16="http://schemas.microsoft.com/office/drawing/2014/main" id="{9A7F9197-1DD4-42AE-ADCF-B45A80BBAC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10358386" y="3772948"/>
                <a:ext cx="1265008" cy="1005184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 descr="사과다이어트, 사과팩,">
                <a:extLst>
                  <a:ext uri="{FF2B5EF4-FFF2-40B4-BE49-F238E27FC236}">
                    <a16:creationId xmlns:a16="http://schemas.microsoft.com/office/drawing/2014/main" id="{84573527-3758-42DF-8EAF-405EA742F9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alphaModFix amt="63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10358386" y="3772948"/>
                <a:ext cx="1265008" cy="1005183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3B5DD1C1-069E-43CC-AEE6-7B44DC4C7B7B}"/>
                </a:ext>
              </a:extLst>
            </p:cNvPr>
            <p:cNvGrpSpPr/>
            <p:nvPr/>
          </p:nvGrpSpPr>
          <p:grpSpPr>
            <a:xfrm>
              <a:off x="4501095" y="4121414"/>
              <a:ext cx="926736" cy="736390"/>
              <a:chOff x="4501095" y="4121414"/>
              <a:chExt cx="926736" cy="736390"/>
            </a:xfrm>
          </p:grpSpPr>
          <p:pic>
            <p:nvPicPr>
              <p:cNvPr id="52" name="Picture 2" descr="사과다이어트, 사과팩,">
                <a:extLst>
                  <a:ext uri="{FF2B5EF4-FFF2-40B4-BE49-F238E27FC236}">
                    <a16:creationId xmlns:a16="http://schemas.microsoft.com/office/drawing/2014/main" id="{BDEA8F8F-7C59-4B96-AAE5-F0F043DA06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4501095" y="4121414"/>
                <a:ext cx="926736" cy="73639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사과다이어트, 사과팩,">
                <a:extLst>
                  <a:ext uri="{FF2B5EF4-FFF2-40B4-BE49-F238E27FC236}">
                    <a16:creationId xmlns:a16="http://schemas.microsoft.com/office/drawing/2014/main" id="{25FD6EAB-E148-4D9B-AE70-AE646D80E8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4501095" y="4121414"/>
                <a:ext cx="926736" cy="73639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720A13C7-CA20-4526-BC1A-5957C5FD3D00}"/>
                </a:ext>
              </a:extLst>
            </p:cNvPr>
            <p:cNvGrpSpPr/>
            <p:nvPr/>
          </p:nvGrpSpPr>
          <p:grpSpPr>
            <a:xfrm>
              <a:off x="2354207" y="4122520"/>
              <a:ext cx="584742" cy="464640"/>
              <a:chOff x="2354207" y="4122520"/>
              <a:chExt cx="584742" cy="464640"/>
            </a:xfrm>
          </p:grpSpPr>
          <p:pic>
            <p:nvPicPr>
              <p:cNvPr id="50" name="Picture 2" descr="사과다이어트, 사과팩,">
                <a:extLst>
                  <a:ext uri="{FF2B5EF4-FFF2-40B4-BE49-F238E27FC236}">
                    <a16:creationId xmlns:a16="http://schemas.microsoft.com/office/drawing/2014/main" id="{9650E704-A794-40E6-9705-F5B61DFC16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354207" y="4122520"/>
                <a:ext cx="584742" cy="46464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2" descr="사과다이어트, 사과팩,">
                <a:extLst>
                  <a:ext uri="{FF2B5EF4-FFF2-40B4-BE49-F238E27FC236}">
                    <a16:creationId xmlns:a16="http://schemas.microsoft.com/office/drawing/2014/main" id="{889257E5-55C8-4B15-A0FB-FAD72A17E5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354207" y="4122520"/>
                <a:ext cx="584742" cy="46464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3712530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기준이 선이다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기준</a:t>
            </a:r>
          </a:p>
        </p:txBody>
      </p:sp>
      <p:sp>
        <p:nvSpPr>
          <p:cNvPr id="29" name="Shape 407"/>
          <p:cNvSpPr txBox="1">
            <a:spLocks/>
          </p:cNvSpPr>
          <p:nvPr/>
        </p:nvSpPr>
        <p:spPr>
          <a:xfrm>
            <a:off x="4257625" y="2594766"/>
            <a:ext cx="3813048" cy="117244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 err="1"/>
              <a:t>귤일때는</a:t>
            </a:r>
            <a:r>
              <a:rPr lang="en" dirty="0"/>
              <a:t> </a:t>
            </a:r>
            <a:r>
              <a:rPr lang="en" dirty="0" err="1"/>
              <a:t>값</a:t>
            </a:r>
            <a:r>
              <a:rPr lang="ko-KR" altLang="en-US" dirty="0"/>
              <a:t>이 기준이었는데</a:t>
            </a:r>
            <a:r>
              <a:rPr lang="en-US" altLang="ko-KR" dirty="0"/>
              <a:t>,</a:t>
            </a:r>
            <a:endParaRPr lang="en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 err="1"/>
              <a:t>이젠</a:t>
            </a:r>
            <a:r>
              <a:rPr lang="en" dirty="0"/>
              <a:t> </a:t>
            </a:r>
            <a:r>
              <a:rPr lang="en" dirty="0" err="1"/>
              <a:t>기준이</a:t>
            </a:r>
            <a:r>
              <a:rPr lang="en" dirty="0"/>
              <a:t> </a:t>
            </a:r>
            <a:r>
              <a:rPr lang="en" dirty="0" err="1"/>
              <a:t>선이</a:t>
            </a:r>
            <a:r>
              <a:rPr lang="ko-KR" altLang="en-US" dirty="0"/>
              <a:t>다</a:t>
            </a:r>
            <a:r>
              <a:rPr lang="en-US" altLang="ko-KR" dirty="0"/>
              <a:t>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029113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새 기준의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414"/>
          <p:cNvSpPr txBox="1"/>
          <p:nvPr/>
        </p:nvSpPr>
        <p:spPr>
          <a:xfrm>
            <a:off x="6239279" y="3652399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6" name="Shape 415"/>
          <p:cNvSpPr txBox="1"/>
          <p:nvPr/>
        </p:nvSpPr>
        <p:spPr>
          <a:xfrm>
            <a:off x="4397367" y="4424433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0" name="Shape 419"/>
          <p:cNvSpPr txBox="1"/>
          <p:nvPr/>
        </p:nvSpPr>
        <p:spPr>
          <a:xfrm>
            <a:off x="8171164" y="516871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크기</a:t>
            </a:r>
          </a:p>
        </p:txBody>
      </p:sp>
      <p:sp>
        <p:nvSpPr>
          <p:cNvPr id="11" name="Shape 420"/>
          <p:cNvSpPr txBox="1"/>
          <p:nvPr/>
        </p:nvSpPr>
        <p:spPr>
          <a:xfrm>
            <a:off x="3701153" y="276384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err="1"/>
              <a:t>색깔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/>
              <a:t>크기하고 색깔하고 같이 고려해서 어느정도 이상이면 익은거</a:t>
            </a:r>
            <a:endParaRPr lang="en"/>
          </a:p>
        </p:txBody>
      </p:sp>
      <p:cxnSp>
        <p:nvCxnSpPr>
          <p:cNvPr id="16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1250271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처음이자 마지막 수식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/>
              <a:t>선은 다음 식으로 표현</a:t>
            </a:r>
            <a:endParaRPr lang="en-US" altLang="ko-KR"/>
          </a:p>
          <a:p>
            <a:pPr>
              <a:spcBef>
                <a:spcPts val="0"/>
              </a:spcBef>
              <a:buNone/>
            </a:pPr>
            <a:endParaRPr lang="en-US"/>
          </a:p>
          <a:p>
            <a:pPr lvl="0">
              <a:spcBef>
                <a:spcPts val="0"/>
              </a:spcBef>
              <a:buNone/>
            </a:pPr>
            <a:r>
              <a:rPr lang="en" altLang="ko-KR"/>
              <a:t>w</a:t>
            </a:r>
            <a:r>
              <a:rPr lang="en" altLang="ko-KR" baseline="-25000"/>
              <a:t>1</a:t>
            </a:r>
            <a:r>
              <a:rPr lang="en" altLang="ko-KR"/>
              <a:t>x</a:t>
            </a:r>
            <a:r>
              <a:rPr lang="en" altLang="ko-KR" baseline="-25000"/>
              <a:t>1</a:t>
            </a:r>
            <a:r>
              <a:rPr lang="en" altLang="ko-KR"/>
              <a:t> + w</a:t>
            </a:r>
            <a:r>
              <a:rPr lang="en" altLang="ko-KR" baseline="-25000"/>
              <a:t>2</a:t>
            </a:r>
            <a:r>
              <a:rPr lang="en" altLang="ko-KR"/>
              <a:t>x</a:t>
            </a:r>
            <a:r>
              <a:rPr lang="en" altLang="ko-KR" baseline="-25000"/>
              <a:t>2</a:t>
            </a:r>
            <a:r>
              <a:rPr lang="en" altLang="ko-KR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7" name="텍스트 상자 1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85802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53249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선과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2" y="3348642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(2, 2)</a:t>
            </a:r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</a:t>
            </a:r>
            <a:r>
              <a:rPr lang="en-US" altLang="ko-KR" sz="1200"/>
              <a:t>3</a:t>
            </a:r>
            <a:r>
              <a:rPr lang="en" sz="1200"/>
              <a:t>, </a:t>
            </a:r>
            <a:r>
              <a:rPr lang="en-US" altLang="ko-KR" sz="1200"/>
              <a:t>1.3</a:t>
            </a:r>
            <a:r>
              <a:rPr lang="en" sz="1200"/>
              <a:t>)</a:t>
            </a:r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9" y="4511340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</a:t>
            </a:r>
            <a:r>
              <a:rPr lang="en-US" altLang="ko-KR" sz="1200"/>
              <a:t>1,</a:t>
            </a:r>
            <a:r>
              <a:rPr lang="ko-KR" altLang="en-US" sz="1200"/>
              <a:t> </a:t>
            </a:r>
            <a:r>
              <a:rPr lang="en-US" altLang="ko-KR" sz="1200"/>
              <a:t>1</a:t>
            </a:r>
            <a:r>
              <a:rPr lang="en" sz="1200"/>
              <a:t>)</a:t>
            </a:r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62304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2,</a:t>
            </a:r>
            <a:r>
              <a:rPr lang="ko-KR" altLang="en-US" sz="1200" dirty="0"/>
              <a:t> </a:t>
            </a:r>
            <a:r>
              <a:rPr lang="en-US" altLang="ko-KR" sz="1200" dirty="0"/>
              <a:t>0.7</a:t>
            </a:r>
            <a:r>
              <a:rPr lang="en" sz="1200" dirty="0"/>
              <a:t>)</a:t>
            </a:r>
          </a:p>
        </p:txBody>
      </p:sp>
      <p:cxnSp>
        <p:nvCxnSpPr>
          <p:cNvPr id="2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2405475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점의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cxnSp>
        <p:nvCxnSpPr>
          <p:cNvPr id="2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1112260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선으로 구분된 영역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9" name="Shape 532"/>
          <p:cNvSpPr/>
          <p:nvPr/>
        </p:nvSpPr>
        <p:spPr>
          <a:xfrm rot="7915331">
            <a:off x="4492387" y="3675322"/>
            <a:ext cx="1414415" cy="177364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531"/>
          <p:cNvSpPr/>
          <p:nvPr/>
        </p:nvSpPr>
        <p:spPr>
          <a:xfrm rot="-2883640">
            <a:off x="5726765" y="2361480"/>
            <a:ext cx="1414392" cy="17702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0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5045952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찾는다는 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표현하는 </a:t>
            </a: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w</a:t>
            </a:r>
            <a:r>
              <a:rPr lang="en" altLang="ko-KR" baseline="-25000" dirty="0"/>
              <a:t>2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b</a:t>
            </a:r>
            <a:r>
              <a:rPr lang="ko-KR" altLang="en-US" dirty="0"/>
              <a:t>을 찾는 것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w</a:t>
            </a:r>
            <a:r>
              <a:rPr lang="en" altLang="ko-KR" baseline="-25000" dirty="0"/>
              <a:t>2</a:t>
            </a:r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r>
              <a:rPr lang="en" altLang="ko-KR" dirty="0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텍스트 상자 10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cxnSp>
        <p:nvCxnSpPr>
          <p:cNvPr id="1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194279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선을 찾자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63753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로봇을 위한 프로그램을 작성해야 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‘xxx</a:t>
            </a:r>
            <a:r>
              <a:rPr kumimoji="1" lang="ko-KR" altLang="en-US"/>
              <a:t>하면 우측 상자에</a:t>
            </a:r>
            <a:r>
              <a:rPr kumimoji="1" lang="en-US" altLang="ko-KR" dirty="0"/>
              <a:t>,</a:t>
            </a:r>
            <a:r>
              <a:rPr kumimoji="1" lang="ko-KR" altLang="en-US"/>
              <a:t> 그렇지 않은 경우 좌측 상자에</a:t>
            </a:r>
            <a:r>
              <a:rPr kumimoji="1" lang="en-US" altLang="ko-KR" dirty="0"/>
              <a:t>’</a:t>
            </a:r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/>
              <a:t>감잡고 분류할 때 사용한 기준을 하드코딩해야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94409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선식의 다른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26" name="Shape 416"/>
          <p:cNvCxnSpPr/>
          <p:nvPr/>
        </p:nvCxnSpPr>
        <p:spPr>
          <a:xfrm>
            <a:off x="3405175" y="3681142"/>
            <a:ext cx="2390982" cy="15094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417"/>
          <p:cNvCxnSpPr/>
          <p:nvPr/>
        </p:nvCxnSpPr>
        <p:spPr>
          <a:xfrm>
            <a:off x="3781380" y="2057088"/>
            <a:ext cx="1443894" cy="1494264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" name="Shape 418"/>
          <p:cNvCxnSpPr/>
          <p:nvPr/>
        </p:nvCxnSpPr>
        <p:spPr>
          <a:xfrm flipH="1">
            <a:off x="3409525" y="2240651"/>
            <a:ext cx="21163" cy="1463593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420"/>
          <p:cNvSpPr txBox="1"/>
          <p:nvPr/>
        </p:nvSpPr>
        <p:spPr>
          <a:xfrm>
            <a:off x="3251863" y="170338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30" name="Shape 419"/>
          <p:cNvSpPr txBox="1"/>
          <p:nvPr/>
        </p:nvSpPr>
        <p:spPr>
          <a:xfrm>
            <a:off x="5857941" y="337450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31" name="텍스트 상자 30"/>
          <p:cNvSpPr txBox="1"/>
          <p:nvPr/>
        </p:nvSpPr>
        <p:spPr>
          <a:xfrm>
            <a:off x="3806272" y="1749311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+</a:t>
            </a:r>
            <a:r>
              <a:rPr lang="en" altLang="ko-KR" sz="1400" dirty="0"/>
              <a:t> </a:t>
            </a:r>
            <a:r>
              <a:rPr lang="en-US" altLang="ko-KR" sz="1400" dirty="0"/>
              <a:t>b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36" name="Shape 597"/>
          <p:cNvSpPr/>
          <p:nvPr/>
        </p:nvSpPr>
        <p:spPr>
          <a:xfrm>
            <a:off x="1312050" y="383528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598"/>
          <p:cNvSpPr/>
          <p:nvPr/>
        </p:nvSpPr>
        <p:spPr>
          <a:xfrm>
            <a:off x="1312050" y="464253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599"/>
          <p:cNvSpPr/>
          <p:nvPr/>
        </p:nvSpPr>
        <p:spPr>
          <a:xfrm>
            <a:off x="1312050" y="552121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600"/>
          <p:cNvSpPr/>
          <p:nvPr/>
        </p:nvSpPr>
        <p:spPr>
          <a:xfrm>
            <a:off x="3405175" y="459966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0" name="Shape 601"/>
          <p:cNvCxnSpPr/>
          <p:nvPr/>
        </p:nvCxnSpPr>
        <p:spPr>
          <a:xfrm>
            <a:off x="1905000" y="4121035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1" name="Shape 602"/>
          <p:cNvCxnSpPr/>
          <p:nvPr/>
        </p:nvCxnSpPr>
        <p:spPr>
          <a:xfrm>
            <a:off x="1905000" y="4849710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2" name="Shape 603"/>
          <p:cNvCxnSpPr/>
          <p:nvPr/>
        </p:nvCxnSpPr>
        <p:spPr>
          <a:xfrm rot="10800000" flipH="1">
            <a:off x="1926425" y="5121110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43" name="Shape 604"/>
          <p:cNvSpPr txBox="1"/>
          <p:nvPr/>
        </p:nvSpPr>
        <p:spPr>
          <a:xfrm>
            <a:off x="1356300" y="382236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4" name="Shape 605"/>
          <p:cNvSpPr txBox="1"/>
          <p:nvPr/>
        </p:nvSpPr>
        <p:spPr>
          <a:xfrm>
            <a:off x="1356300" y="46289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5" name="Shape 606"/>
          <p:cNvSpPr txBox="1"/>
          <p:nvPr/>
        </p:nvSpPr>
        <p:spPr>
          <a:xfrm>
            <a:off x="1356300" y="55212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6" name="Shape 607"/>
          <p:cNvSpPr txBox="1"/>
          <p:nvPr/>
        </p:nvSpPr>
        <p:spPr>
          <a:xfrm>
            <a:off x="2427750" y="3949585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7" name="Shape 608"/>
          <p:cNvSpPr txBox="1"/>
          <p:nvPr/>
        </p:nvSpPr>
        <p:spPr>
          <a:xfrm>
            <a:off x="2402877" y="4535360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8" name="Shape 609"/>
          <p:cNvSpPr txBox="1"/>
          <p:nvPr/>
        </p:nvSpPr>
        <p:spPr>
          <a:xfrm>
            <a:off x="2447112" y="507107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49" name="Shape 610"/>
          <p:cNvSpPr txBox="1"/>
          <p:nvPr/>
        </p:nvSpPr>
        <p:spPr>
          <a:xfrm>
            <a:off x="3448925" y="45353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50" name="Shape 611"/>
          <p:cNvSpPr txBox="1"/>
          <p:nvPr/>
        </p:nvSpPr>
        <p:spPr>
          <a:xfrm>
            <a:off x="4680395" y="4500810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b</a:t>
            </a:r>
          </a:p>
        </p:txBody>
      </p:sp>
      <p:cxnSp>
        <p:nvCxnSpPr>
          <p:cNvPr id="51" name="Shape 612"/>
          <p:cNvCxnSpPr/>
          <p:nvPr/>
        </p:nvCxnSpPr>
        <p:spPr>
          <a:xfrm>
            <a:off x="3971962" y="4771260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3" name="Shape 612"/>
          <p:cNvCxnSpPr/>
          <p:nvPr/>
        </p:nvCxnSpPr>
        <p:spPr>
          <a:xfrm>
            <a:off x="6325302" y="473366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4" name="Shape 611"/>
          <p:cNvSpPr txBox="1"/>
          <p:nvPr/>
        </p:nvSpPr>
        <p:spPr>
          <a:xfrm>
            <a:off x="7134498" y="4503343"/>
            <a:ext cx="69608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1205478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크기가 </a:t>
            </a:r>
            <a:r>
              <a:rPr kumimoji="1" lang="en-US" altLang="ko-KR" dirty="0"/>
              <a:t>3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색깔이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인 경우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계산 값은 </a:t>
            </a:r>
            <a:r>
              <a:rPr kumimoji="1" lang="en-US" altLang="ko-KR" dirty="0"/>
              <a:t>1.5</a:t>
            </a:r>
            <a:r>
              <a:rPr kumimoji="1" lang="ko-KR" altLang="en-US" dirty="0"/>
              <a:t>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597"/>
          <p:cNvSpPr/>
          <p:nvPr/>
        </p:nvSpPr>
        <p:spPr>
          <a:xfrm>
            <a:off x="2217097" y="38986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598"/>
          <p:cNvSpPr/>
          <p:nvPr/>
        </p:nvSpPr>
        <p:spPr>
          <a:xfrm>
            <a:off x="2217097" y="47059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599"/>
          <p:cNvSpPr/>
          <p:nvPr/>
        </p:nvSpPr>
        <p:spPr>
          <a:xfrm>
            <a:off x="2217097" y="55845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600"/>
          <p:cNvSpPr/>
          <p:nvPr/>
        </p:nvSpPr>
        <p:spPr>
          <a:xfrm>
            <a:off x="4310222" y="4663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601"/>
          <p:cNvCxnSpPr/>
          <p:nvPr/>
        </p:nvCxnSpPr>
        <p:spPr>
          <a:xfrm>
            <a:off x="2810047" y="4184417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7" name="Shape 602"/>
          <p:cNvCxnSpPr/>
          <p:nvPr/>
        </p:nvCxnSpPr>
        <p:spPr>
          <a:xfrm>
            <a:off x="2810047" y="4913092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8" name="Shape 603"/>
          <p:cNvCxnSpPr/>
          <p:nvPr/>
        </p:nvCxnSpPr>
        <p:spPr>
          <a:xfrm rot="10800000" flipH="1">
            <a:off x="2831472" y="5184492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9" name="Shape 604"/>
          <p:cNvSpPr txBox="1"/>
          <p:nvPr/>
        </p:nvSpPr>
        <p:spPr>
          <a:xfrm>
            <a:off x="2203554" y="3868635"/>
            <a:ext cx="4843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Shape 605"/>
          <p:cNvSpPr txBox="1"/>
          <p:nvPr/>
        </p:nvSpPr>
        <p:spPr>
          <a:xfrm>
            <a:off x="2261347" y="46922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Shape 606"/>
          <p:cNvSpPr txBox="1"/>
          <p:nvPr/>
        </p:nvSpPr>
        <p:spPr>
          <a:xfrm>
            <a:off x="2261347" y="55845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22" name="Shape 607"/>
          <p:cNvSpPr txBox="1"/>
          <p:nvPr/>
        </p:nvSpPr>
        <p:spPr>
          <a:xfrm>
            <a:off x="3332797" y="4012967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Shape 608"/>
          <p:cNvSpPr txBox="1"/>
          <p:nvPr/>
        </p:nvSpPr>
        <p:spPr>
          <a:xfrm>
            <a:off x="3307924" y="4598742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Shape 609"/>
          <p:cNvSpPr txBox="1"/>
          <p:nvPr/>
        </p:nvSpPr>
        <p:spPr>
          <a:xfrm>
            <a:off x="3197525" y="5134454"/>
            <a:ext cx="614072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Shape 610"/>
          <p:cNvSpPr txBox="1"/>
          <p:nvPr/>
        </p:nvSpPr>
        <p:spPr>
          <a:xfrm>
            <a:off x="4353972" y="459872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26" name="Shape 611"/>
          <p:cNvSpPr txBox="1"/>
          <p:nvPr/>
        </p:nvSpPr>
        <p:spPr>
          <a:xfrm>
            <a:off x="5662822" y="4598742"/>
            <a:ext cx="62877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" name="Shape 612"/>
          <p:cNvCxnSpPr/>
          <p:nvPr/>
        </p:nvCxnSpPr>
        <p:spPr>
          <a:xfrm>
            <a:off x="4877009" y="483464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17631606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Shape 604"/>
          <p:cNvSpPr txBox="1"/>
          <p:nvPr/>
        </p:nvSpPr>
        <p:spPr>
          <a:xfrm>
            <a:off x="5331972" y="430044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89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3,</a:t>
            </a:r>
            <a:r>
              <a:rPr lang="ko-KR" altLang="en-US" dirty="0"/>
              <a:t> 색깔이 </a:t>
            </a:r>
            <a:r>
              <a:rPr lang="en-US" altLang="ko-KR" dirty="0"/>
              <a:t>2.</a:t>
            </a:r>
            <a:r>
              <a:rPr lang="ko-KR" altLang="en-US" dirty="0"/>
              <a:t> 계산 값은 </a:t>
            </a:r>
            <a:r>
              <a:rPr lang="en-US" altLang="ko-KR" dirty="0"/>
              <a:t>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크다</a:t>
            </a:r>
            <a:r>
              <a:rPr lang="en-US" altLang="ko-KR" dirty="0"/>
              <a:t>.</a:t>
            </a:r>
            <a:r>
              <a:rPr lang="ko-KR" altLang="en-US" dirty="0"/>
              <a:t> 선 우측에 있다</a:t>
            </a:r>
            <a:r>
              <a:rPr lang="en-US" altLang="ko-KR" dirty="0"/>
              <a:t>.</a:t>
            </a:r>
          </a:p>
        </p:txBody>
      </p:sp>
      <p:pic>
        <p:nvPicPr>
          <p:cNvPr id="29" name="Picture 2" descr="사과다이어트, 사과팩,">
            <a:extLst>
              <a:ext uri="{FF2B5EF4-FFF2-40B4-BE49-F238E27FC236}">
                <a16:creationId xmlns:a16="http://schemas.microsoft.com/office/drawing/2014/main" id="{F5EB9261-90DB-457F-A709-D24A920E46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EFDEB"/>
              </a:clrFrom>
              <a:clrTo>
                <a:srgbClr val="FEFDE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873"/>
          <a:stretch/>
        </p:blipFill>
        <p:spPr bwMode="auto">
          <a:xfrm>
            <a:off x="3858183" y="3841714"/>
            <a:ext cx="716129" cy="569041"/>
          </a:xfrm>
          <a:prstGeom prst="rect">
            <a:avLst/>
          </a:prstGeom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617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안 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Shape 604"/>
          <p:cNvSpPr txBox="1"/>
          <p:nvPr/>
        </p:nvSpPr>
        <p:spPr>
          <a:xfrm>
            <a:off x="3386889" y="511976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7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1,</a:t>
            </a:r>
            <a:r>
              <a:rPr lang="ko-KR" altLang="en-US" dirty="0"/>
              <a:t> 색깔이 </a:t>
            </a:r>
            <a:r>
              <a:rPr lang="en-US" altLang="ko-KR" dirty="0"/>
              <a:t>1.</a:t>
            </a:r>
            <a:r>
              <a:rPr lang="ko-KR" altLang="en-US" dirty="0"/>
              <a:t> 계산 값은 </a:t>
            </a:r>
            <a:r>
              <a:rPr lang="en-US" altLang="ko-KR" dirty="0"/>
              <a:t>-1.5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작다</a:t>
            </a:r>
            <a:r>
              <a:rPr lang="en-US" altLang="ko-KR" dirty="0"/>
              <a:t>.</a:t>
            </a:r>
            <a:r>
              <a:rPr lang="ko-KR" altLang="en-US" dirty="0"/>
              <a:t> 선 좌측에 있다</a:t>
            </a:r>
            <a:r>
              <a:rPr lang="en-US" altLang="ko-KR" dirty="0"/>
              <a:t>.</a:t>
            </a:r>
          </a:p>
        </p:txBody>
      </p:sp>
      <p:pic>
        <p:nvPicPr>
          <p:cNvPr id="29" name="Picture 2" descr="사과다이어트, 사과팩,">
            <a:extLst>
              <a:ext uri="{FF2B5EF4-FFF2-40B4-BE49-F238E27FC236}">
                <a16:creationId xmlns:a16="http://schemas.microsoft.com/office/drawing/2014/main" id="{AEACE919-EA93-40CE-A788-3FE88B41A3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EFDEB"/>
              </a:clrFrom>
              <a:clrTo>
                <a:srgbClr val="FEFDEB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873"/>
          <a:stretch/>
        </p:blipFill>
        <p:spPr bwMode="auto">
          <a:xfrm>
            <a:off x="1975678" y="4698518"/>
            <a:ext cx="644867" cy="512415"/>
          </a:xfrm>
          <a:prstGeom prst="rect">
            <a:avLst/>
          </a:prstGeom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5490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Shape 604"/>
          <p:cNvSpPr txBox="1"/>
          <p:nvPr/>
        </p:nvSpPr>
        <p:spPr>
          <a:xfrm>
            <a:off x="5331972" y="430044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Shape 604"/>
          <p:cNvSpPr txBox="1"/>
          <p:nvPr/>
        </p:nvSpPr>
        <p:spPr>
          <a:xfrm>
            <a:off x="3386889" y="511976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8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큰 것은 우측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작은 것은 좌측</a:t>
            </a:r>
            <a:endParaRPr lang="en-US" altLang="ko-KR" dirty="0"/>
          </a:p>
        </p:txBody>
      </p:sp>
      <p:pic>
        <p:nvPicPr>
          <p:cNvPr id="47" name="Picture 2" descr="사과다이어트, 사과팩,">
            <a:extLst>
              <a:ext uri="{FF2B5EF4-FFF2-40B4-BE49-F238E27FC236}">
                <a16:creationId xmlns:a16="http://schemas.microsoft.com/office/drawing/2014/main" id="{631EDC0A-4C94-47FD-8F80-79BAA1BFE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EFDEB"/>
              </a:clrFrom>
              <a:clrTo>
                <a:srgbClr val="FEFDE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873"/>
          <a:stretch/>
        </p:blipFill>
        <p:spPr bwMode="auto">
          <a:xfrm>
            <a:off x="3858183" y="3841714"/>
            <a:ext cx="716129" cy="569041"/>
          </a:xfrm>
          <a:prstGeom prst="rect">
            <a:avLst/>
          </a:prstGeom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사과다이어트, 사과팩,">
            <a:extLst>
              <a:ext uri="{FF2B5EF4-FFF2-40B4-BE49-F238E27FC236}">
                <a16:creationId xmlns:a16="http://schemas.microsoft.com/office/drawing/2014/main" id="{C003E75B-F258-4346-B17A-5E196ECAA1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EFDEB"/>
              </a:clrFrom>
              <a:clrTo>
                <a:srgbClr val="FEFDEB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873"/>
          <a:stretch/>
        </p:blipFill>
        <p:spPr bwMode="auto">
          <a:xfrm>
            <a:off x="1975678" y="4698518"/>
            <a:ext cx="644867" cy="512415"/>
          </a:xfrm>
          <a:prstGeom prst="rect">
            <a:avLst/>
          </a:prstGeom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6628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잘못된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1735423" y="5648087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1775284" y="3391281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텍스트 상자 15"/>
          <p:cNvSpPr txBox="1"/>
          <p:nvPr/>
        </p:nvSpPr>
        <p:spPr>
          <a:xfrm>
            <a:off x="242570" y="3564614"/>
            <a:ext cx="1492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5" name="Shape 597"/>
          <p:cNvSpPr/>
          <p:nvPr/>
        </p:nvSpPr>
        <p:spPr>
          <a:xfrm>
            <a:off x="5232655" y="465262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98"/>
          <p:cNvSpPr/>
          <p:nvPr/>
        </p:nvSpPr>
        <p:spPr>
          <a:xfrm>
            <a:off x="5232655" y="5092453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99"/>
          <p:cNvSpPr/>
          <p:nvPr/>
        </p:nvSpPr>
        <p:spPr>
          <a:xfrm>
            <a:off x="5219112" y="558253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600"/>
          <p:cNvSpPr/>
          <p:nvPr/>
        </p:nvSpPr>
        <p:spPr>
          <a:xfrm>
            <a:off x="6329149" y="51155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9" name="Shape 601"/>
          <p:cNvCxnSpPr/>
          <p:nvPr/>
        </p:nvCxnSpPr>
        <p:spPr>
          <a:xfrm>
            <a:off x="5693188" y="4839190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0" name="Shape 602"/>
          <p:cNvCxnSpPr/>
          <p:nvPr/>
        </p:nvCxnSpPr>
        <p:spPr>
          <a:xfrm flipV="1">
            <a:off x="5714822" y="5280796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1" name="Shape 603"/>
          <p:cNvCxnSpPr/>
          <p:nvPr/>
        </p:nvCxnSpPr>
        <p:spPr>
          <a:xfrm flipV="1">
            <a:off x="5722598" y="5447773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2" name="Shape 604"/>
          <p:cNvSpPr txBox="1"/>
          <p:nvPr/>
        </p:nvSpPr>
        <p:spPr>
          <a:xfrm>
            <a:off x="5195785" y="4614820"/>
            <a:ext cx="382513" cy="2085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" name="Shape 605"/>
          <p:cNvSpPr txBox="1"/>
          <p:nvPr/>
        </p:nvSpPr>
        <p:spPr>
          <a:xfrm>
            <a:off x="5187930" y="5049578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" name="Shape 606"/>
          <p:cNvSpPr txBox="1"/>
          <p:nvPr/>
        </p:nvSpPr>
        <p:spPr>
          <a:xfrm>
            <a:off x="5263362" y="5563239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5" name="Shape 610"/>
          <p:cNvSpPr txBox="1"/>
          <p:nvPr/>
        </p:nvSpPr>
        <p:spPr>
          <a:xfrm>
            <a:off x="6372899" y="5031915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6" name="Shape 612"/>
          <p:cNvCxnSpPr/>
          <p:nvPr/>
        </p:nvCxnSpPr>
        <p:spPr>
          <a:xfrm>
            <a:off x="6745337" y="5243737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7" name="Shape 604"/>
          <p:cNvSpPr txBox="1"/>
          <p:nvPr/>
        </p:nvSpPr>
        <p:spPr>
          <a:xfrm>
            <a:off x="5801080" y="4637264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5714822" y="4988011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604"/>
          <p:cNvSpPr txBox="1"/>
          <p:nvPr/>
        </p:nvSpPr>
        <p:spPr>
          <a:xfrm>
            <a:off x="5601626" y="5333391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Shape 604"/>
          <p:cNvSpPr txBox="1"/>
          <p:nvPr/>
        </p:nvSpPr>
        <p:spPr>
          <a:xfrm>
            <a:off x="7225812" y="5049578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Shape 470"/>
          <p:cNvSpPr txBox="1"/>
          <p:nvPr/>
        </p:nvSpPr>
        <p:spPr>
          <a:xfrm>
            <a:off x="4697404" y="5038428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9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73" name="Shape 407"/>
          <p:cNvSpPr txBox="1">
            <a:spLocks/>
          </p:cNvSpPr>
          <p:nvPr/>
        </p:nvSpPr>
        <p:spPr>
          <a:xfrm>
            <a:off x="781050" y="21701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9</a:t>
            </a:r>
            <a:r>
              <a:rPr lang="ko-KR" altLang="en-US" dirty="0"/>
              <a:t>이고 색깔이 </a:t>
            </a:r>
            <a:r>
              <a:rPr lang="en-US" altLang="ko-KR" dirty="0"/>
              <a:t>1.</a:t>
            </a:r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안익었으니 계산값이 </a:t>
            </a:r>
            <a:r>
              <a:rPr lang="en-US" altLang="ko-KR" dirty="0"/>
              <a:t>0</a:t>
            </a:r>
            <a:r>
              <a:rPr lang="ko-KR" altLang="en-US" dirty="0"/>
              <a:t>보다 작아야 하는데 크다</a:t>
            </a:r>
            <a:r>
              <a:rPr lang="en-US" altLang="ko-KR" dirty="0"/>
              <a:t>.</a:t>
            </a:r>
          </a:p>
        </p:txBody>
      </p:sp>
      <p:cxnSp>
        <p:nvCxnSpPr>
          <p:cNvPr id="14" name="Shape 417"/>
          <p:cNvCxnSpPr/>
          <p:nvPr/>
        </p:nvCxnSpPr>
        <p:spPr>
          <a:xfrm>
            <a:off x="1290455" y="394522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28" name="Picture 2" descr="사과다이어트, 사과팩,">
            <a:extLst>
              <a:ext uri="{FF2B5EF4-FFF2-40B4-BE49-F238E27FC236}">
                <a16:creationId xmlns:a16="http://schemas.microsoft.com/office/drawing/2014/main" id="{15D722C9-40D9-4939-891C-FE71188A12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EFDEB"/>
              </a:clrFrom>
              <a:clrTo>
                <a:srgbClr val="FEFDEB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873"/>
          <a:stretch/>
        </p:blipFill>
        <p:spPr bwMode="auto">
          <a:xfrm>
            <a:off x="4166923" y="4973022"/>
            <a:ext cx="644867" cy="512415"/>
          </a:xfrm>
          <a:prstGeom prst="rect">
            <a:avLst/>
          </a:prstGeom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296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473303" y="3837424"/>
            <a:ext cx="622122" cy="22762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486326" y="390929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486326" y="471654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486326" y="559522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579451" y="467367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079276" y="4195049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079276" y="4923724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100701" y="5195124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387293" y="3936262"/>
            <a:ext cx="676866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441576" y="4745799"/>
            <a:ext cx="5235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530576" y="559522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602026" y="4023599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577153" y="4609374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37678" y="5160574"/>
            <a:ext cx="55774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623201" y="4609361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4932051" y="4609374"/>
            <a:ext cx="325369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(-3.5)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146238" y="4845274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753144" y="1667011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그림표현에서의 화살표 위의 숫자가 기준 선을 의미</a:t>
            </a:r>
            <a:r>
              <a:rPr lang="en-US" altLang="ko-KR" dirty="0"/>
              <a:t>.</a:t>
            </a:r>
          </a:p>
        </p:txBody>
      </p:sp>
      <p:cxnSp>
        <p:nvCxnSpPr>
          <p:cNvPr id="23" name="Shape 416"/>
          <p:cNvCxnSpPr/>
          <p:nvPr/>
        </p:nvCxnSpPr>
        <p:spPr>
          <a:xfrm>
            <a:off x="4010760" y="3863009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417"/>
          <p:cNvCxnSpPr/>
          <p:nvPr/>
        </p:nvCxnSpPr>
        <p:spPr>
          <a:xfrm>
            <a:off x="4278860" y="2659282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5" name="Shape 418"/>
          <p:cNvCxnSpPr/>
          <p:nvPr/>
        </p:nvCxnSpPr>
        <p:spPr>
          <a:xfrm>
            <a:off x="4010760" y="2803774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6" name="Shape 420"/>
          <p:cNvSpPr txBox="1"/>
          <p:nvPr/>
        </p:nvSpPr>
        <p:spPr>
          <a:xfrm>
            <a:off x="3747011" y="248667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색깔</a:t>
            </a:r>
            <a:endParaRPr lang="en" sz="1100" dirty="0"/>
          </a:p>
        </p:txBody>
      </p:sp>
      <p:sp>
        <p:nvSpPr>
          <p:cNvPr id="27" name="Shape 419"/>
          <p:cNvSpPr txBox="1"/>
          <p:nvPr/>
        </p:nvSpPr>
        <p:spPr>
          <a:xfrm>
            <a:off x="5693616" y="370926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크기</a:t>
            </a:r>
            <a:endParaRPr lang="en" sz="1100" dirty="0"/>
          </a:p>
        </p:txBody>
      </p:sp>
      <p:sp>
        <p:nvSpPr>
          <p:cNvPr id="28" name="텍스트 상자 27"/>
          <p:cNvSpPr txBox="1"/>
          <p:nvPr/>
        </p:nvSpPr>
        <p:spPr>
          <a:xfrm>
            <a:off x="4546960" y="2565353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150312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필요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73079" y="4783579"/>
            <a:ext cx="62999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나타내는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의 값을 조정해서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값이 </a:t>
            </a:r>
            <a:r>
              <a:rPr lang="en-US" altLang="ko-KR" dirty="0"/>
              <a:t>0</a:t>
            </a:r>
            <a:r>
              <a:rPr lang="ko-KR" altLang="en-US" dirty="0"/>
              <a:t>보다 작게 해야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77656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73079" y="4783579"/>
            <a:ext cx="62999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48527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물론 잘 분류했을 때에는 조정할 필요 없고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1829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상자의 것을 보고 삼았던 기준은 크기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큰 것은 익은 것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작은 것은 안 익은 것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 dirty="0"/>
              <a:t>대충 있었던 크기를 측정하고 그것을 하드 코딩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‘if(size &gt; 7.5) then </a:t>
            </a:r>
            <a:r>
              <a:rPr kumimoji="1" lang="is-IS" altLang="ko-KR" dirty="0"/>
              <a:t>…’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C02B006-D4B9-4F8D-A56F-37E67EFD9B44}"/>
              </a:ext>
            </a:extLst>
          </p:cNvPr>
          <p:cNvGrpSpPr/>
          <p:nvPr/>
        </p:nvGrpSpPr>
        <p:grpSpPr>
          <a:xfrm>
            <a:off x="1257204" y="3906125"/>
            <a:ext cx="6629591" cy="1992050"/>
            <a:chOff x="2550460" y="4548450"/>
            <a:chExt cx="6629591" cy="199205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769A36E-EADF-47ED-B3FD-938CC26D471F}"/>
                </a:ext>
              </a:extLst>
            </p:cNvPr>
            <p:cNvGrpSpPr/>
            <p:nvPr/>
          </p:nvGrpSpPr>
          <p:grpSpPr>
            <a:xfrm>
              <a:off x="2550460" y="4946874"/>
              <a:ext cx="6629591" cy="1198259"/>
              <a:chOff x="2550460" y="4946874"/>
              <a:chExt cx="6629591" cy="1198259"/>
            </a:xfrm>
          </p:grpSpPr>
          <p:pic>
            <p:nvPicPr>
              <p:cNvPr id="32" name="Picture 2" descr="사과다이어트, 사과팩,">
                <a:extLst>
                  <a:ext uri="{FF2B5EF4-FFF2-40B4-BE49-F238E27FC236}">
                    <a16:creationId xmlns:a16="http://schemas.microsoft.com/office/drawing/2014/main" id="{A0C8EE59-6356-47CD-A5AC-8C783D979C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550460" y="5262568"/>
                <a:ext cx="684124" cy="543608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사과다이어트, 사과팩,">
                <a:extLst>
                  <a:ext uri="{FF2B5EF4-FFF2-40B4-BE49-F238E27FC236}">
                    <a16:creationId xmlns:a16="http://schemas.microsoft.com/office/drawing/2014/main" id="{6E3B4583-DED1-4F42-B173-C37DFE36E3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7827903" y="4946874"/>
                <a:ext cx="1352148" cy="1074426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2" descr="사과다이어트, 사과팩,">
                <a:extLst>
                  <a:ext uri="{FF2B5EF4-FFF2-40B4-BE49-F238E27FC236}">
                    <a16:creationId xmlns:a16="http://schemas.microsoft.com/office/drawing/2014/main" id="{906E06D0-C5EB-49CA-BD4C-A50F59C50E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5926626" y="5329079"/>
                <a:ext cx="1026992" cy="816054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" descr="사과다이어트, 사과팩,">
                <a:extLst>
                  <a:ext uri="{FF2B5EF4-FFF2-40B4-BE49-F238E27FC236}">
                    <a16:creationId xmlns:a16="http://schemas.microsoft.com/office/drawing/2014/main" id="{4D3FD3D5-99AA-4EF7-80FE-83C8ABB8B1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3159808" y="5320962"/>
                <a:ext cx="718766" cy="571136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2" descr="사과다이어트, 사과팩,">
                <a:extLst>
                  <a:ext uri="{FF2B5EF4-FFF2-40B4-BE49-F238E27FC236}">
                    <a16:creationId xmlns:a16="http://schemas.microsoft.com/office/drawing/2014/main" id="{7C5FBF13-3B4D-49A8-B0EC-9F46812B4C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4041221" y="5378287"/>
                <a:ext cx="839648" cy="66719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2" descr="사과다이어트, 사과팩,">
                <a:extLst>
                  <a:ext uri="{FF2B5EF4-FFF2-40B4-BE49-F238E27FC236}">
                    <a16:creationId xmlns:a16="http://schemas.microsoft.com/office/drawing/2014/main" id="{CF64EF8B-A6AB-41DA-B8A4-30AEB8F72A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5084691" y="5123176"/>
                <a:ext cx="944850" cy="750784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2" descr="사과다이어트, 사과팩,">
                <a:extLst>
                  <a:ext uri="{FF2B5EF4-FFF2-40B4-BE49-F238E27FC236}">
                    <a16:creationId xmlns:a16="http://schemas.microsoft.com/office/drawing/2014/main" id="{D880F7F1-7E21-4B5A-A07F-D2B8B3E582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6871476" y="5156249"/>
                <a:ext cx="1186762" cy="94301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5" name="Shape 99">
              <a:extLst>
                <a:ext uri="{FF2B5EF4-FFF2-40B4-BE49-F238E27FC236}">
                  <a16:creationId xmlns:a16="http://schemas.microsoft.com/office/drawing/2014/main" id="{AAC4E395-8E36-447D-8D8C-A6007E9A6C7D}"/>
                </a:ext>
              </a:extLst>
            </p:cNvPr>
            <p:cNvCxnSpPr/>
            <p:nvPr/>
          </p:nvCxnSpPr>
          <p:spPr>
            <a:xfrm rot="10800000" flipH="1">
              <a:off x="3036375" y="6177950"/>
              <a:ext cx="5631600" cy="8100"/>
            </a:xfrm>
            <a:prstGeom prst="straightConnector1">
              <a:avLst/>
            </a:pr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26" name="Shape 100">
              <a:extLst>
                <a:ext uri="{FF2B5EF4-FFF2-40B4-BE49-F238E27FC236}">
                  <a16:creationId xmlns:a16="http://schemas.microsoft.com/office/drawing/2014/main" id="{D93ED71B-A2AB-461F-BD1D-77BCE973A71D}"/>
                </a:ext>
              </a:extLst>
            </p:cNvPr>
            <p:cNvSpPr txBox="1"/>
            <p:nvPr/>
          </p:nvSpPr>
          <p:spPr>
            <a:xfrm>
              <a:off x="8173475" y="614692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dirty="0"/>
                <a:t>크다</a:t>
              </a:r>
            </a:p>
          </p:txBody>
        </p:sp>
        <p:sp>
          <p:nvSpPr>
            <p:cNvPr id="27" name="Shape 101">
              <a:extLst>
                <a:ext uri="{FF2B5EF4-FFF2-40B4-BE49-F238E27FC236}">
                  <a16:creationId xmlns:a16="http://schemas.microsoft.com/office/drawing/2014/main" id="{0E2A1EC4-1D8E-43B3-8171-45B0ECDB33FF}"/>
                </a:ext>
              </a:extLst>
            </p:cNvPr>
            <p:cNvSpPr txBox="1"/>
            <p:nvPr/>
          </p:nvSpPr>
          <p:spPr>
            <a:xfrm>
              <a:off x="2917150" y="6186800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dirty="0"/>
                <a:t>작다</a:t>
              </a:r>
            </a:p>
          </p:txBody>
        </p:sp>
        <p:cxnSp>
          <p:nvCxnSpPr>
            <p:cNvPr id="28" name="Shape 113">
              <a:extLst>
                <a:ext uri="{FF2B5EF4-FFF2-40B4-BE49-F238E27FC236}">
                  <a16:creationId xmlns:a16="http://schemas.microsoft.com/office/drawing/2014/main" id="{DEA82D85-400A-4115-8281-73E118E91F01}"/>
                </a:ext>
              </a:extLst>
            </p:cNvPr>
            <p:cNvCxnSpPr/>
            <p:nvPr/>
          </p:nvCxnSpPr>
          <p:spPr>
            <a:xfrm flipH="1">
              <a:off x="5004312" y="496400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dk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29" name="Shape 114">
              <a:extLst>
                <a:ext uri="{FF2B5EF4-FFF2-40B4-BE49-F238E27FC236}">
                  <a16:creationId xmlns:a16="http://schemas.microsoft.com/office/drawing/2014/main" id="{2E4FF97C-F655-4ECD-BB94-DDDB75081C83}"/>
                </a:ext>
              </a:extLst>
            </p:cNvPr>
            <p:cNvSpPr txBox="1"/>
            <p:nvPr/>
          </p:nvSpPr>
          <p:spPr>
            <a:xfrm>
              <a:off x="4757637" y="4548450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dirty="0"/>
                <a:t>기준</a:t>
              </a:r>
            </a:p>
          </p:txBody>
        </p:sp>
        <p:sp>
          <p:nvSpPr>
            <p:cNvPr id="30" name="Shape 115">
              <a:extLst>
                <a:ext uri="{FF2B5EF4-FFF2-40B4-BE49-F238E27FC236}">
                  <a16:creationId xmlns:a16="http://schemas.microsoft.com/office/drawing/2014/main" id="{0A9128B3-A84C-405A-A90C-AE771A52FC9D}"/>
                </a:ext>
              </a:extLst>
            </p:cNvPr>
            <p:cNvSpPr txBox="1"/>
            <p:nvPr/>
          </p:nvSpPr>
          <p:spPr>
            <a:xfrm>
              <a:off x="6598125" y="4728950"/>
              <a:ext cx="10805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u="sng" dirty="0"/>
                <a:t>익은거</a:t>
              </a:r>
            </a:p>
          </p:txBody>
        </p:sp>
        <p:sp>
          <p:nvSpPr>
            <p:cNvPr id="31" name="Shape 116">
              <a:extLst>
                <a:ext uri="{FF2B5EF4-FFF2-40B4-BE49-F238E27FC236}">
                  <a16:creationId xmlns:a16="http://schemas.microsoft.com/office/drawing/2014/main" id="{36BF7DCE-7ED2-48E2-B969-AB65384F0670}"/>
                </a:ext>
              </a:extLst>
            </p:cNvPr>
            <p:cNvSpPr txBox="1"/>
            <p:nvPr/>
          </p:nvSpPr>
          <p:spPr>
            <a:xfrm>
              <a:off x="3322364" y="4728950"/>
              <a:ext cx="1326686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u="sng" dirty="0"/>
                <a:t>안익은거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54655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63169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dirty="0"/>
              <a:t> 크기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크기 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색깔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/>
              <a:t>이전</a:t>
            </a:r>
            <a:r>
              <a:rPr lang="ko-KR" altLang="en-US"/>
              <a:t> 색깔 </a:t>
            </a:r>
            <a:r>
              <a:rPr lang="ko-KR" altLang="en-US" dirty="0"/>
              <a:t>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기준값 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기준값    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4456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크기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0.1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색깔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   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0.9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기준값  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-3.6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5" name="Shape 416"/>
          <p:cNvCxnSpPr/>
          <p:nvPr/>
        </p:nvCxnSpPr>
        <p:spPr>
          <a:xfrm>
            <a:off x="166391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>
            <a:off x="166391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텍스트 상자 9"/>
          <p:cNvSpPr txBox="1"/>
          <p:nvPr/>
        </p:nvSpPr>
        <p:spPr>
          <a:xfrm>
            <a:off x="67468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cxnSp>
        <p:nvCxnSpPr>
          <p:cNvPr id="11" name="Shape 416"/>
          <p:cNvCxnSpPr/>
          <p:nvPr/>
        </p:nvCxnSpPr>
        <p:spPr>
          <a:xfrm>
            <a:off x="581822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" name="Shape 418"/>
          <p:cNvCxnSpPr/>
          <p:nvPr/>
        </p:nvCxnSpPr>
        <p:spPr>
          <a:xfrm>
            <a:off x="581822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텍스트 상자 13"/>
          <p:cNvSpPr txBox="1"/>
          <p:nvPr/>
        </p:nvSpPr>
        <p:spPr>
          <a:xfrm>
            <a:off x="482899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0.1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0.9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-3.6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17" name="Shape 473"/>
          <p:cNvSpPr/>
          <p:nvPr/>
        </p:nvSpPr>
        <p:spPr>
          <a:xfrm>
            <a:off x="7113181" y="5790117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473"/>
          <p:cNvSpPr/>
          <p:nvPr/>
        </p:nvSpPr>
        <p:spPr>
          <a:xfrm>
            <a:off x="3107190" y="576587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" name="Shape 417"/>
          <p:cNvCxnSpPr/>
          <p:nvPr/>
        </p:nvCxnSpPr>
        <p:spPr>
          <a:xfrm>
            <a:off x="1346923" y="5114763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오른쪽 화살표[R] 15"/>
          <p:cNvSpPr/>
          <p:nvPr/>
        </p:nvSpPr>
        <p:spPr>
          <a:xfrm>
            <a:off x="3973100" y="5392785"/>
            <a:ext cx="861237" cy="350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9" name="Picture 2" descr="사과다이어트, 사과팩,">
            <a:extLst>
              <a:ext uri="{FF2B5EF4-FFF2-40B4-BE49-F238E27FC236}">
                <a16:creationId xmlns:a16="http://schemas.microsoft.com/office/drawing/2014/main" id="{7F06A380-452C-4A89-9BD3-D0FD3A7728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EFDEB"/>
              </a:clrFrom>
              <a:clrTo>
                <a:srgbClr val="FEFDEB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873"/>
          <a:stretch/>
        </p:blipFill>
        <p:spPr bwMode="auto">
          <a:xfrm>
            <a:off x="2970652" y="5665384"/>
            <a:ext cx="429028" cy="340908"/>
          </a:xfrm>
          <a:prstGeom prst="rect">
            <a:avLst/>
          </a:prstGeom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사과다이어트, 사과팩,">
            <a:extLst>
              <a:ext uri="{FF2B5EF4-FFF2-40B4-BE49-F238E27FC236}">
                <a16:creationId xmlns:a16="http://schemas.microsoft.com/office/drawing/2014/main" id="{703C4F5A-4834-47DA-A857-9FBC0C2389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EFDEB"/>
              </a:clrFrom>
              <a:clrTo>
                <a:srgbClr val="FEFDEB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873"/>
          <a:stretch/>
        </p:blipFill>
        <p:spPr bwMode="auto">
          <a:xfrm>
            <a:off x="6911620" y="5720401"/>
            <a:ext cx="429028" cy="340908"/>
          </a:xfrm>
          <a:prstGeom prst="rect">
            <a:avLst/>
          </a:prstGeom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hape 417"/>
          <p:cNvCxnSpPr/>
          <p:nvPr/>
        </p:nvCxnSpPr>
        <p:spPr>
          <a:xfrm>
            <a:off x="5476963" y="5031301"/>
            <a:ext cx="2763270" cy="107334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0429108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실제로 저 간단한 로직으로 선을 찾을 수 있다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ko-KR" altLang="en-US"/>
              <a:t>학습할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선을 찾을 수 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109E284-374F-4F97-ABF6-C2FC67081131}"/>
              </a:ext>
            </a:extLst>
          </p:cNvPr>
          <p:cNvGrpSpPr/>
          <p:nvPr/>
        </p:nvGrpSpPr>
        <p:grpSpPr>
          <a:xfrm>
            <a:off x="862217" y="3076115"/>
            <a:ext cx="7304567" cy="2490209"/>
            <a:chOff x="-305066" y="2291944"/>
            <a:chExt cx="12547505" cy="427758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643AFDA-F36F-4E90-B111-E305C7994677}"/>
                </a:ext>
              </a:extLst>
            </p:cNvPr>
            <p:cNvGrpSpPr/>
            <p:nvPr/>
          </p:nvGrpSpPr>
          <p:grpSpPr>
            <a:xfrm>
              <a:off x="-305066" y="2425835"/>
              <a:ext cx="12547505" cy="4143694"/>
              <a:chOff x="-305066" y="2425835"/>
              <a:chExt cx="12547505" cy="4143694"/>
            </a:xfrm>
          </p:grpSpPr>
          <p:cxnSp>
            <p:nvCxnSpPr>
              <p:cNvPr id="39" name="Shape 140">
                <a:extLst>
                  <a:ext uri="{FF2B5EF4-FFF2-40B4-BE49-F238E27FC236}">
                    <a16:creationId xmlns:a16="http://schemas.microsoft.com/office/drawing/2014/main" id="{D321A4B2-EF45-427B-8FA7-C232D580C0F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1065973" y="6076353"/>
                <a:ext cx="10764000" cy="81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40" name="Shape 141">
                <a:extLst>
                  <a:ext uri="{FF2B5EF4-FFF2-40B4-BE49-F238E27FC236}">
                    <a16:creationId xmlns:a16="http://schemas.microsoft.com/office/drawing/2014/main" id="{080263BF-A12A-437F-B656-686DDC639D8C}"/>
                  </a:ext>
                </a:extLst>
              </p:cNvPr>
              <p:cNvSpPr txBox="1"/>
              <p:nvPr/>
            </p:nvSpPr>
            <p:spPr>
              <a:xfrm>
                <a:off x="11082673" y="6215828"/>
                <a:ext cx="1159766" cy="3537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algn="ctr"/>
                <a:r>
                  <a:rPr lang="en" sz="1400" b="1" dirty="0" err="1"/>
                  <a:t>크다</a:t>
                </a:r>
                <a:endParaRPr lang="en" sz="1400" b="1" dirty="0"/>
              </a:p>
            </p:txBody>
          </p:sp>
          <p:sp>
            <p:nvSpPr>
              <p:cNvPr id="41" name="Shape 142">
                <a:extLst>
                  <a:ext uri="{FF2B5EF4-FFF2-40B4-BE49-F238E27FC236}">
                    <a16:creationId xmlns:a16="http://schemas.microsoft.com/office/drawing/2014/main" id="{DB6C795E-67F6-4D75-89B0-5B2371638218}"/>
                  </a:ext>
                </a:extLst>
              </p:cNvPr>
              <p:cNvSpPr txBox="1"/>
              <p:nvPr/>
            </p:nvSpPr>
            <p:spPr>
              <a:xfrm>
                <a:off x="1196291" y="6215828"/>
                <a:ext cx="1159766" cy="3537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algn="ctr"/>
                <a:r>
                  <a:rPr lang="en" sz="1400" b="1" dirty="0"/>
                  <a:t>작다</a:t>
                </a:r>
              </a:p>
            </p:txBody>
          </p:sp>
          <p:cxnSp>
            <p:nvCxnSpPr>
              <p:cNvPr id="42" name="Shape 145">
                <a:extLst>
                  <a:ext uri="{FF2B5EF4-FFF2-40B4-BE49-F238E27FC236}">
                    <a16:creationId xmlns:a16="http://schemas.microsoft.com/office/drawing/2014/main" id="{C43AA4E1-D578-4D49-94F1-3B95A77A33E8}"/>
                  </a:ext>
                </a:extLst>
              </p:cNvPr>
              <p:cNvCxnSpPr/>
              <p:nvPr/>
            </p:nvCxnSpPr>
            <p:spPr>
              <a:xfrm flipH="1">
                <a:off x="1102549" y="2705447"/>
                <a:ext cx="5100" cy="33480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43" name="Shape 142">
                <a:extLst>
                  <a:ext uri="{FF2B5EF4-FFF2-40B4-BE49-F238E27FC236}">
                    <a16:creationId xmlns:a16="http://schemas.microsoft.com/office/drawing/2014/main" id="{C9F5F9D1-B457-401B-92F9-331EC494E04E}"/>
                  </a:ext>
                </a:extLst>
              </p:cNvPr>
              <p:cNvSpPr txBox="1"/>
              <p:nvPr/>
            </p:nvSpPr>
            <p:spPr>
              <a:xfrm>
                <a:off x="-300107" y="6138690"/>
                <a:ext cx="1406331" cy="3537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algn="ctr"/>
                <a:r>
                  <a:rPr lang="ko-KR" altLang="en-US" sz="1400" b="1"/>
                  <a:t>퍼렇다</a:t>
                </a:r>
                <a:endParaRPr lang="en" sz="1400" b="1" dirty="0"/>
              </a:p>
            </p:txBody>
          </p:sp>
          <p:sp>
            <p:nvSpPr>
              <p:cNvPr id="44" name="Shape 142">
                <a:extLst>
                  <a:ext uri="{FF2B5EF4-FFF2-40B4-BE49-F238E27FC236}">
                    <a16:creationId xmlns:a16="http://schemas.microsoft.com/office/drawing/2014/main" id="{90434DB7-3F20-4C13-923A-DCA4B9D2E840}"/>
                  </a:ext>
                </a:extLst>
              </p:cNvPr>
              <p:cNvSpPr txBox="1"/>
              <p:nvPr/>
            </p:nvSpPr>
            <p:spPr>
              <a:xfrm>
                <a:off x="-305066" y="2425835"/>
                <a:ext cx="1406331" cy="3537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algn="ctr"/>
                <a:r>
                  <a:rPr lang="ko-KR" altLang="en-US" sz="1400" b="1" dirty="0"/>
                  <a:t>뻘겋다</a:t>
                </a:r>
                <a:endParaRPr lang="en" sz="1400" b="1" dirty="0"/>
              </a:p>
            </p:txBody>
          </p:sp>
        </p:grpSp>
        <p:cxnSp>
          <p:nvCxnSpPr>
            <p:cNvPr id="13" name="Shape 145">
              <a:extLst>
                <a:ext uri="{FF2B5EF4-FFF2-40B4-BE49-F238E27FC236}">
                  <a16:creationId xmlns:a16="http://schemas.microsoft.com/office/drawing/2014/main" id="{D2ACEC0E-F062-4209-8898-09F18F30105C}"/>
                </a:ext>
              </a:extLst>
            </p:cNvPr>
            <p:cNvCxnSpPr>
              <a:cxnSpLocks/>
            </p:cNvCxnSpPr>
            <p:nvPr/>
          </p:nvCxnSpPr>
          <p:spPr>
            <a:xfrm>
              <a:off x="2338562" y="3123614"/>
              <a:ext cx="6279033" cy="1898227"/>
            </a:xfrm>
            <a:prstGeom prst="straightConnector1">
              <a:avLst/>
            </a:prstGeom>
            <a:noFill/>
            <a:ln w="76200" cap="flat" cmpd="sng">
              <a:solidFill>
                <a:srgbClr val="00B0F0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4" name="Shape 146">
              <a:extLst>
                <a:ext uri="{FF2B5EF4-FFF2-40B4-BE49-F238E27FC236}">
                  <a16:creationId xmlns:a16="http://schemas.microsoft.com/office/drawing/2014/main" id="{E965868C-70B1-4439-8C49-60CFE298301A}"/>
                </a:ext>
              </a:extLst>
            </p:cNvPr>
            <p:cNvSpPr txBox="1"/>
            <p:nvPr/>
          </p:nvSpPr>
          <p:spPr>
            <a:xfrm>
              <a:off x="1989869" y="2602685"/>
              <a:ext cx="1159766" cy="43137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r>
                <a:rPr lang="en" sz="1400" b="1" dirty="0"/>
                <a:t>기준</a:t>
              </a:r>
            </a:p>
          </p:txBody>
        </p:sp>
        <p:pic>
          <p:nvPicPr>
            <p:cNvPr id="15" name="Picture 2" descr="사과다이어트, 사과팩,">
              <a:extLst>
                <a:ext uri="{FF2B5EF4-FFF2-40B4-BE49-F238E27FC236}">
                  <a16:creationId xmlns:a16="http://schemas.microsoft.com/office/drawing/2014/main" id="{8072B189-29C1-4969-B74A-7ACFC0E241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9203157" y="2291944"/>
              <a:ext cx="1701826" cy="135228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사과다이어트, 사과팩,">
              <a:extLst>
                <a:ext uri="{FF2B5EF4-FFF2-40B4-BE49-F238E27FC236}">
                  <a16:creationId xmlns:a16="http://schemas.microsoft.com/office/drawing/2014/main" id="{6241CA2D-95EF-48C3-A03D-9AD45D7B61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1211115" y="5053780"/>
              <a:ext cx="1073308" cy="85285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사과다이어트, 사과팩,">
              <a:extLst>
                <a:ext uri="{FF2B5EF4-FFF2-40B4-BE49-F238E27FC236}">
                  <a16:creationId xmlns:a16="http://schemas.microsoft.com/office/drawing/2014/main" id="{27013B85-044E-46F9-B9AE-647ADA63AD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2705603" y="4739224"/>
              <a:ext cx="796816" cy="6331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사과다이어트, 사과팩,">
              <a:extLst>
                <a:ext uri="{FF2B5EF4-FFF2-40B4-BE49-F238E27FC236}">
                  <a16:creationId xmlns:a16="http://schemas.microsoft.com/office/drawing/2014/main" id="{8DC3990F-98A3-4B99-9A3A-E863C1B6DB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7932314" y="2344694"/>
              <a:ext cx="1352148" cy="107442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사과다이어트, 사과팩,">
              <a:extLst>
                <a:ext uri="{FF2B5EF4-FFF2-40B4-BE49-F238E27FC236}">
                  <a16:creationId xmlns:a16="http://schemas.microsoft.com/office/drawing/2014/main" id="{8DC9BAE0-8CDD-418F-AF4A-99B03CF418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986714" y="2493598"/>
              <a:ext cx="1026992" cy="8160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사과다이어트, 사과팩,">
              <a:extLst>
                <a:ext uri="{FF2B5EF4-FFF2-40B4-BE49-F238E27FC236}">
                  <a16:creationId xmlns:a16="http://schemas.microsoft.com/office/drawing/2014/main" id="{69267B43-BF9B-48E3-AAD5-8A4E5A31B2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428663" y="2493598"/>
              <a:ext cx="1026992" cy="81605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사과다이어트, 사과팩,">
              <a:extLst>
                <a:ext uri="{FF2B5EF4-FFF2-40B4-BE49-F238E27FC236}">
                  <a16:creationId xmlns:a16="http://schemas.microsoft.com/office/drawing/2014/main" id="{AFED8D8C-A21B-4840-B36E-9AAE7B2CCC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489900" y="2536984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사과다이어트, 사과팩,">
              <a:extLst>
                <a:ext uri="{FF2B5EF4-FFF2-40B4-BE49-F238E27FC236}">
                  <a16:creationId xmlns:a16="http://schemas.microsoft.com/office/drawing/2014/main" id="{2AB8B8B5-CBF8-4CB6-965C-503D71DAED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305904" y="2498973"/>
              <a:ext cx="891974" cy="70876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사과다이어트, 사과팩,">
              <a:extLst>
                <a:ext uri="{FF2B5EF4-FFF2-40B4-BE49-F238E27FC236}">
                  <a16:creationId xmlns:a16="http://schemas.microsoft.com/office/drawing/2014/main" id="{DA703B58-11DC-4337-855E-5D4079116D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3536429" y="2872270"/>
              <a:ext cx="718766" cy="57113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사과다이어트, 사과팩,">
              <a:extLst>
                <a:ext uri="{FF2B5EF4-FFF2-40B4-BE49-F238E27FC236}">
                  <a16:creationId xmlns:a16="http://schemas.microsoft.com/office/drawing/2014/main" id="{40B09CF3-E5EF-458C-86E2-B493CB5905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3593359" y="4844740"/>
              <a:ext cx="892132" cy="70889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사과다이어트, 사과팩,">
              <a:extLst>
                <a:ext uri="{FF2B5EF4-FFF2-40B4-BE49-F238E27FC236}">
                  <a16:creationId xmlns:a16="http://schemas.microsoft.com/office/drawing/2014/main" id="{3D69B060-95C8-4F21-89B8-D612DBBC35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576166" y="4836066"/>
              <a:ext cx="892132" cy="70889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사과다이어트, 사과팩,">
              <a:extLst>
                <a:ext uri="{FF2B5EF4-FFF2-40B4-BE49-F238E27FC236}">
                  <a16:creationId xmlns:a16="http://schemas.microsoft.com/office/drawing/2014/main" id="{2438D0CD-1194-4225-9491-C6B51A48CB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4499045" y="5040334"/>
              <a:ext cx="972750" cy="77295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사과다이어트, 사과팩,">
              <a:extLst>
                <a:ext uri="{FF2B5EF4-FFF2-40B4-BE49-F238E27FC236}">
                  <a16:creationId xmlns:a16="http://schemas.microsoft.com/office/drawing/2014/main" id="{AD0CF23E-1F60-448B-B221-141E6C5BC9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5211332" y="4871555"/>
              <a:ext cx="1010144" cy="80266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사과다이어트, 사과팩,">
              <a:extLst>
                <a:ext uri="{FF2B5EF4-FFF2-40B4-BE49-F238E27FC236}">
                  <a16:creationId xmlns:a16="http://schemas.microsoft.com/office/drawing/2014/main" id="{93F0F9EA-8C0E-4414-B8EC-BF271358A4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6017869" y="4793363"/>
              <a:ext cx="1108548" cy="88085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B47FCA3-0CE5-4071-8C5C-5456C8B4E534}"/>
                </a:ext>
              </a:extLst>
            </p:cNvPr>
            <p:cNvGrpSpPr/>
            <p:nvPr/>
          </p:nvGrpSpPr>
          <p:grpSpPr>
            <a:xfrm>
              <a:off x="7377109" y="3395778"/>
              <a:ext cx="1265008" cy="1005184"/>
              <a:chOff x="10358386" y="3772948"/>
              <a:chExt cx="1265008" cy="1005184"/>
            </a:xfrm>
          </p:grpSpPr>
          <p:pic>
            <p:nvPicPr>
              <p:cNvPr id="37" name="Picture 2" descr="사과다이어트, 사과팩,">
                <a:extLst>
                  <a:ext uri="{FF2B5EF4-FFF2-40B4-BE49-F238E27FC236}">
                    <a16:creationId xmlns:a16="http://schemas.microsoft.com/office/drawing/2014/main" id="{080C3CDD-BA28-44BC-8873-F6F258D766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10358386" y="3772948"/>
                <a:ext cx="1265008" cy="1005184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2" descr="사과다이어트, 사과팩,">
                <a:extLst>
                  <a:ext uri="{FF2B5EF4-FFF2-40B4-BE49-F238E27FC236}">
                    <a16:creationId xmlns:a16="http://schemas.microsoft.com/office/drawing/2014/main" id="{C1C8C37A-F37B-4868-9CDB-B6D32DAEC0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alphaModFix amt="63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10358386" y="3772948"/>
                <a:ext cx="1265008" cy="1005183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F726256F-5120-4E2F-94FB-8C3146599650}"/>
                </a:ext>
              </a:extLst>
            </p:cNvPr>
            <p:cNvGrpSpPr/>
            <p:nvPr/>
          </p:nvGrpSpPr>
          <p:grpSpPr>
            <a:xfrm>
              <a:off x="4501095" y="4121414"/>
              <a:ext cx="926736" cy="736390"/>
              <a:chOff x="4501095" y="4121414"/>
              <a:chExt cx="926736" cy="736390"/>
            </a:xfrm>
          </p:grpSpPr>
          <p:pic>
            <p:nvPicPr>
              <p:cNvPr id="35" name="Picture 2" descr="사과다이어트, 사과팩,">
                <a:extLst>
                  <a:ext uri="{FF2B5EF4-FFF2-40B4-BE49-F238E27FC236}">
                    <a16:creationId xmlns:a16="http://schemas.microsoft.com/office/drawing/2014/main" id="{8BA91EC5-8DFD-4B6E-B5B5-20C9BF8D4B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4501095" y="4121414"/>
                <a:ext cx="926736" cy="73639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2" descr="사과다이어트, 사과팩,">
                <a:extLst>
                  <a:ext uri="{FF2B5EF4-FFF2-40B4-BE49-F238E27FC236}">
                    <a16:creationId xmlns:a16="http://schemas.microsoft.com/office/drawing/2014/main" id="{34727771-0E9F-4B02-A7C8-1D08CB6ACC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4501095" y="4121414"/>
                <a:ext cx="926736" cy="73639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339E1C4-4093-4BA5-8A01-99178636E5F5}"/>
                </a:ext>
              </a:extLst>
            </p:cNvPr>
            <p:cNvGrpSpPr/>
            <p:nvPr/>
          </p:nvGrpSpPr>
          <p:grpSpPr>
            <a:xfrm>
              <a:off x="2354207" y="4122520"/>
              <a:ext cx="584742" cy="464640"/>
              <a:chOff x="2354207" y="4122520"/>
              <a:chExt cx="584742" cy="464640"/>
            </a:xfrm>
          </p:grpSpPr>
          <p:pic>
            <p:nvPicPr>
              <p:cNvPr id="33" name="Picture 2" descr="사과다이어트, 사과팩,">
                <a:extLst>
                  <a:ext uri="{FF2B5EF4-FFF2-40B4-BE49-F238E27FC236}">
                    <a16:creationId xmlns:a16="http://schemas.microsoft.com/office/drawing/2014/main" id="{A7B88402-A6E6-489D-9DD4-FC3D4FF45D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354207" y="4122520"/>
                <a:ext cx="584742" cy="46464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2" descr="사과다이어트, 사과팩,">
                <a:extLst>
                  <a:ext uri="{FF2B5EF4-FFF2-40B4-BE49-F238E27FC236}">
                    <a16:creationId xmlns:a16="http://schemas.microsoft.com/office/drawing/2014/main" id="{CD1B8C29-CBA7-4FF4-A4B2-6A055D819D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EFDEB"/>
                  </a:clrFrom>
                  <a:clrTo>
                    <a:srgbClr val="FEFDEB">
                      <a:alpha val="0"/>
                    </a:srgbClr>
                  </a:clrTo>
                </a:clrChange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alphaModFix amt="5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3"/>
              <a:stretch/>
            </p:blipFill>
            <p:spPr bwMode="auto">
              <a:xfrm>
                <a:off x="2354207" y="4122520"/>
                <a:ext cx="584742" cy="46464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6388805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dirty="0"/>
              <a:t>크기에다가 색깔을 추가하니 더 잘된다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색깔을 입력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특질</a:t>
            </a:r>
            <a:r>
              <a:rPr kumimoji="1" lang="en-US" altLang="ko-KR" dirty="0"/>
              <a:t>(feature)</a:t>
            </a:r>
            <a:r>
              <a:rPr kumimoji="1" lang="ko-KR" altLang="en-US" dirty="0"/>
              <a:t>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사과 마다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값의 특질이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크기 </a:t>
            </a:r>
            <a:r>
              <a:rPr kumimoji="1" lang="en-US" altLang="ko-KR" dirty="0"/>
              <a:t>3, </a:t>
            </a:r>
            <a:r>
              <a:rPr kumimoji="1" lang="ko-KR" altLang="en-US" dirty="0"/>
              <a:t>색깔 </a:t>
            </a:r>
            <a:r>
              <a:rPr kumimoji="1" lang="en-US" altLang="ko-KR" dirty="0"/>
              <a:t>2 ← </a:t>
            </a:r>
            <a:r>
              <a:rPr kumimoji="1" lang="ko-KR" altLang="en-US" dirty="0"/>
              <a:t>입력 벡터 혹은 특질 벡터라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사과 예의 경우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특질</a:t>
            </a:r>
            <a:r>
              <a:rPr kumimoji="1" lang="en-US" altLang="ko-KR" dirty="0"/>
              <a:t>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사용했다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입력 벡터가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학습을 한다는 건 선을 구성하는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값을 찾는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입력에 곱해지는 </a:t>
            </a:r>
            <a:r>
              <a:rPr kumimoji="1" lang="en-US" altLang="ko-KR" dirty="0"/>
              <a:t>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, w</a:t>
            </a:r>
            <a:r>
              <a:rPr kumimoji="1" lang="en-US" altLang="ko-KR" baseline="-25000" dirty="0"/>
              <a:t>2</a:t>
            </a:r>
            <a:r>
              <a:rPr kumimoji="1" lang="ko-KR" altLang="en-US" dirty="0"/>
              <a:t>들을 가중치</a:t>
            </a:r>
            <a:r>
              <a:rPr kumimoji="1" lang="en-US" altLang="ko-KR" dirty="0"/>
              <a:t>(weight)</a:t>
            </a:r>
            <a:r>
              <a:rPr kumimoji="1" lang="ko-KR" altLang="en-US" dirty="0"/>
              <a:t>라 칭한다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02314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비용 함수와 학습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058284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58673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ko-KR" altLang="en-US"/>
              <a:t>귤의 예에서</a:t>
            </a:r>
            <a:r>
              <a:rPr kumimoji="1" lang="en-US" altLang="ko-KR"/>
              <a:t>, </a:t>
            </a:r>
            <a:r>
              <a:rPr kumimoji="1" lang="ko-KR" altLang="en-US"/>
              <a:t>그 기준의 값에 따라 오차의 크기가 결정된다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결국 학습의 목표는 오차를 최소로</a:t>
            </a:r>
            <a:r>
              <a:rPr kumimoji="1" lang="en-US" altLang="ko-KR"/>
              <a:t>, </a:t>
            </a:r>
            <a:r>
              <a:rPr kumimoji="1" lang="ko-KR" altLang="en-US"/>
              <a:t>혹은 오차함수의 값이 최소가되는 </a:t>
            </a:r>
            <a:r>
              <a:rPr kumimoji="1" lang="en-US" altLang="ko-KR"/>
              <a:t>w</a:t>
            </a:r>
            <a:r>
              <a:rPr kumimoji="1" lang="ko-KR" altLang="en-US"/>
              <a:t>를 찾는것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비용 함수는 모델을 구성하는 가중치</a:t>
            </a:r>
            <a:r>
              <a:rPr kumimoji="1" lang="en-US" altLang="ko-KR"/>
              <a:t>(w)</a:t>
            </a:r>
            <a:r>
              <a:rPr kumimoji="1" lang="ko-KR" altLang="en-US"/>
              <a:t>의 함수이다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예에서의 기준값에 의해 발생하는 오차의 정도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비용 함수</a:t>
            </a:r>
            <a:r>
              <a:rPr kumimoji="1" lang="en-US" altLang="ko-KR"/>
              <a:t>(Cost Function)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06202" y="2277199"/>
            <a:ext cx="3368800" cy="24983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DDD222C-C322-493B-A411-1BB5BC56E7B6}"/>
              </a:ext>
            </a:extLst>
          </p:cNvPr>
          <p:cNvGrpSpPr/>
          <p:nvPr/>
        </p:nvGrpSpPr>
        <p:grpSpPr>
          <a:xfrm>
            <a:off x="4706202" y="4775598"/>
            <a:ext cx="3586734" cy="1497002"/>
            <a:chOff x="4706202" y="4775598"/>
            <a:chExt cx="3586734" cy="149700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78BEC30-F4B8-487C-8CA1-EE5CB27BF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6202" y="4775598"/>
              <a:ext cx="3586734" cy="149700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8FED5D-292B-4E1D-BAD6-1FEB7DB5F0FD}"/>
                </a:ext>
              </a:extLst>
            </p:cNvPr>
            <p:cNvSpPr txBox="1"/>
            <p:nvPr/>
          </p:nvSpPr>
          <p:spPr>
            <a:xfrm>
              <a:off x="4907280" y="5067300"/>
              <a:ext cx="7264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/>
                <a:t>안 </a:t>
              </a:r>
              <a:r>
                <a:rPr lang="ko-KR" altLang="en-US" sz="1000" b="1" dirty="0" err="1"/>
                <a:t>익은거</a:t>
              </a:r>
              <a:endParaRPr lang="ko-KR" altLang="en-US" sz="1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D548AC-C50C-4DD4-8781-A9E7ABC31321}"/>
                </a:ext>
              </a:extLst>
            </p:cNvPr>
            <p:cNvSpPr txBox="1"/>
            <p:nvPr/>
          </p:nvSpPr>
          <p:spPr>
            <a:xfrm>
              <a:off x="7109460" y="5074920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err="1"/>
                <a:t>익은거</a:t>
              </a:r>
              <a:endParaRPr lang="ko-KR" altLang="en-US" sz="1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22427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비용함수를 최소로 하는 </a:t>
            </a:r>
            <a:r>
              <a:rPr kumimoji="1" lang="en-US" altLang="ko-KR"/>
              <a:t>w</a:t>
            </a:r>
            <a:r>
              <a:rPr kumimoji="1" lang="ko-KR" altLang="en-US"/>
              <a:t>를 찾는 것이</a:t>
            </a:r>
            <a:r>
              <a:rPr kumimoji="1" lang="en-US" altLang="ko-KR"/>
              <a:t> </a:t>
            </a:r>
            <a:r>
              <a:rPr kumimoji="1" lang="ko-KR" altLang="en-US"/>
              <a:t>학습이다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학습과 비용함수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아래쪽 화살표[D] 5"/>
          <p:cNvSpPr/>
          <p:nvPr/>
        </p:nvSpPr>
        <p:spPr>
          <a:xfrm>
            <a:off x="4115851" y="4622738"/>
            <a:ext cx="338328" cy="82075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73077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/>
              <a:t>오차평면에서 공을 올려 놓았을 때 공이 굴러가는 방향</a:t>
            </a:r>
            <a:r>
              <a:rPr kumimoji="1" lang="en-US" altLang="ko-KR"/>
              <a:t>(</a:t>
            </a:r>
            <a:r>
              <a:rPr kumimoji="1" lang="ko-KR" altLang="en-US"/>
              <a:t>오차가 적어지는 방향</a:t>
            </a:r>
            <a:r>
              <a:rPr kumimoji="1" lang="en-US" altLang="ko-KR"/>
              <a:t>)</a:t>
            </a:r>
            <a:r>
              <a:rPr kumimoji="1" lang="ko-KR" altLang="en-US"/>
              <a:t>으로 </a:t>
            </a:r>
            <a:r>
              <a:rPr kumimoji="1" lang="en-US" altLang="ko-KR"/>
              <a:t>w</a:t>
            </a:r>
            <a:r>
              <a:rPr kumimoji="1" lang="ko-KR" altLang="en-US"/>
              <a:t>를 조정한다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경사 하강법</a:t>
            </a:r>
            <a:r>
              <a:rPr kumimoji="1" lang="en-US" altLang="ko-KR"/>
              <a:t>(Gradient Descent)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직선 연결선[R] 6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/>
              <a:t>경사</a:t>
            </a:r>
          </a:p>
        </p:txBody>
      </p:sp>
      <p:sp>
        <p:nvSpPr>
          <p:cNvPr id="12" name="타원 11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9903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경사하강법은 비용함수를 구하고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편미분하면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수정할 다음 값을 구할 수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그렇다고 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선형 모델</a:t>
            </a:r>
            <a:r>
              <a:rPr kumimoji="1" lang="en-US" altLang="ko-KR" dirty="0"/>
              <a:t>(w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 + w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 = b)</a:t>
            </a:r>
            <a:r>
              <a:rPr kumimoji="1" lang="ko-KR" altLang="en-US" dirty="0"/>
              <a:t>에서는 경사하강법의 결과가 직관적으로 설명했던 방법과 동일하다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결국 사과예에서 학습한 방법은 경사하강법을 사용한 것이다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예에서 학습방법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1364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하드 코딩한 기준 마저 스스로 찾아내게 하고 싶다</a:t>
            </a:r>
            <a:r>
              <a:rPr kumimoji="1" lang="en-US" altLang="ko-KR" dirty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익은 거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0366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762" y="2103438"/>
            <a:ext cx="5620476" cy="4351337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경사하강법 알고리즘들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imgur.com</a:t>
            </a:r>
            <a:r>
              <a:rPr lang="en" sz="600" dirty="0"/>
              <a:t>/a/</a:t>
            </a:r>
            <a:r>
              <a:rPr lang="en" sz="600"/>
              <a:t>Hqolp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454517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신경망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5634865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여러개의</a:t>
            </a:r>
            <a:r>
              <a:rPr lang="en" altLang="ko-KR" dirty="0"/>
              <a:t> </a:t>
            </a:r>
            <a:r>
              <a:rPr lang="en" altLang="ko-KR" dirty="0" err="1"/>
              <a:t>수상돌기에서</a:t>
            </a:r>
            <a:r>
              <a:rPr lang="en" altLang="ko-KR" dirty="0"/>
              <a:t> </a:t>
            </a:r>
            <a:r>
              <a:rPr lang="en" altLang="ko-KR" dirty="0" err="1"/>
              <a:t>자극이</a:t>
            </a:r>
            <a:r>
              <a:rPr lang="en" altLang="ko-KR" dirty="0"/>
              <a:t> </a:t>
            </a:r>
            <a:r>
              <a:rPr lang="en" altLang="ko-KR" dirty="0" err="1"/>
              <a:t>합해져서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그</a:t>
            </a:r>
            <a:r>
              <a:rPr lang="en" altLang="ko-KR" dirty="0"/>
              <a:t> </a:t>
            </a:r>
            <a:r>
              <a:rPr lang="en" altLang="ko-KR" dirty="0" err="1"/>
              <a:t>값이</a:t>
            </a:r>
            <a:r>
              <a:rPr lang="en" altLang="ko-KR" dirty="0"/>
              <a:t> </a:t>
            </a:r>
            <a:r>
              <a:rPr lang="en" altLang="ko-KR" dirty="0" err="1"/>
              <a:t>어느</a:t>
            </a:r>
            <a:r>
              <a:rPr lang="en" altLang="ko-KR" dirty="0"/>
              <a:t> </a:t>
            </a:r>
            <a:r>
              <a:rPr lang="en" altLang="ko-KR" dirty="0" err="1"/>
              <a:t>값</a:t>
            </a:r>
            <a:r>
              <a:rPr lang="en" altLang="ko-KR" dirty="0"/>
              <a:t> </a:t>
            </a:r>
            <a:r>
              <a:rPr lang="en" altLang="ko-KR" dirty="0" err="1"/>
              <a:t>이상일</a:t>
            </a:r>
            <a:r>
              <a:rPr lang="en" altLang="ko-KR" dirty="0"/>
              <a:t> </a:t>
            </a:r>
            <a:r>
              <a:rPr lang="en" altLang="ko-KR" dirty="0" err="1"/>
              <a:t>경우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축색돌기로</a:t>
            </a:r>
            <a:r>
              <a:rPr lang="en" altLang="ko-KR" dirty="0"/>
              <a:t> </a:t>
            </a:r>
            <a:r>
              <a:rPr lang="en" altLang="ko-KR" dirty="0" err="1"/>
              <a:t>자극을</a:t>
            </a:r>
            <a:r>
              <a:rPr lang="en" altLang="ko-KR" dirty="0"/>
              <a:t> </a:t>
            </a:r>
            <a:r>
              <a:rPr lang="en" altLang="ko-KR" dirty="0" err="1"/>
              <a:t>발생시킨다</a:t>
            </a:r>
            <a:r>
              <a:rPr lang="en" altLang="ko-KR" dirty="0"/>
              <a:t>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신경세포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0" y="2734698"/>
            <a:ext cx="3795252" cy="250589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</a:t>
            </a:r>
            <a:r>
              <a:rPr lang="en" sz="600" dirty="0" err="1"/>
              <a:t>m.blog.daum.net</a:t>
            </a:r>
            <a:r>
              <a:rPr lang="en" sz="600" dirty="0"/>
              <a:t>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2578564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신경세포와 유사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8650" y="2218644"/>
            <a:ext cx="3551390" cy="2465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718" y="2218644"/>
            <a:ext cx="3815186" cy="25946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</a:t>
            </a:r>
            <a:r>
              <a:rPr lang="en" sz="600" err="1"/>
              <a:t>m.blog.daum.net</a:t>
            </a:r>
            <a:r>
              <a:rPr lang="en" sz="600"/>
              <a:t>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1712210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선형분리의 문제를 학습할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</a:t>
            </a:r>
            <a:r>
              <a:rPr kumimoji="1" lang="en-US" altLang="ko-KR"/>
              <a:t>(Perceptron)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9" name="Shape 684"/>
          <p:cNvSpPr/>
          <p:nvPr/>
        </p:nvSpPr>
        <p:spPr>
          <a:xfrm>
            <a:off x="1839518" y="330782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685"/>
          <p:cNvSpPr/>
          <p:nvPr/>
        </p:nvSpPr>
        <p:spPr>
          <a:xfrm>
            <a:off x="1839518" y="411507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686"/>
          <p:cNvSpPr/>
          <p:nvPr/>
        </p:nvSpPr>
        <p:spPr>
          <a:xfrm>
            <a:off x="1839518" y="499374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" name="Shape 687"/>
          <p:cNvSpPr/>
          <p:nvPr/>
        </p:nvSpPr>
        <p:spPr>
          <a:xfrm>
            <a:off x="39326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3" name="Shape 688"/>
          <p:cNvCxnSpPr/>
          <p:nvPr/>
        </p:nvCxnSpPr>
        <p:spPr>
          <a:xfrm>
            <a:off x="2432468" y="359357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4" name="Shape 689"/>
          <p:cNvCxnSpPr/>
          <p:nvPr/>
        </p:nvCxnSpPr>
        <p:spPr>
          <a:xfrm>
            <a:off x="2432468" y="432224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5" name="Shape 690"/>
          <p:cNvCxnSpPr/>
          <p:nvPr/>
        </p:nvCxnSpPr>
        <p:spPr>
          <a:xfrm rot="10800000" flipH="1">
            <a:off x="2453893" y="459364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6" name="Shape 691"/>
          <p:cNvSpPr txBox="1"/>
          <p:nvPr/>
        </p:nvSpPr>
        <p:spPr>
          <a:xfrm>
            <a:off x="1883768" y="329489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7" name="Shape 692"/>
          <p:cNvSpPr txBox="1"/>
          <p:nvPr/>
        </p:nvSpPr>
        <p:spPr>
          <a:xfrm>
            <a:off x="1883768" y="41014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58" name="Shape 693"/>
          <p:cNvSpPr txBox="1"/>
          <p:nvPr/>
        </p:nvSpPr>
        <p:spPr>
          <a:xfrm>
            <a:off x="1883768" y="49937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9" name="Shape 694"/>
          <p:cNvSpPr txBox="1"/>
          <p:nvPr/>
        </p:nvSpPr>
        <p:spPr>
          <a:xfrm>
            <a:off x="2955218" y="342212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0" name="Shape 695"/>
          <p:cNvSpPr txBox="1"/>
          <p:nvPr/>
        </p:nvSpPr>
        <p:spPr>
          <a:xfrm>
            <a:off x="2930345" y="400789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61" name="Shape 696"/>
          <p:cNvSpPr txBox="1"/>
          <p:nvPr/>
        </p:nvSpPr>
        <p:spPr>
          <a:xfrm>
            <a:off x="2974580" y="454360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62" name="Shape 697"/>
          <p:cNvSpPr txBox="1"/>
          <p:nvPr/>
        </p:nvSpPr>
        <p:spPr>
          <a:xfrm>
            <a:off x="3976393" y="400788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63" name="Shape 698"/>
          <p:cNvSpPr txBox="1"/>
          <p:nvPr/>
        </p:nvSpPr>
        <p:spPr>
          <a:xfrm>
            <a:off x="4366693" y="3736522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 b</a:t>
            </a:r>
          </a:p>
        </p:txBody>
      </p:sp>
      <p:cxnSp>
        <p:nvCxnSpPr>
          <p:cNvPr id="64" name="Shape 699"/>
          <p:cNvCxnSpPr/>
          <p:nvPr/>
        </p:nvCxnSpPr>
        <p:spPr>
          <a:xfrm>
            <a:off x="4499430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700"/>
          <p:cNvSpPr/>
          <p:nvPr/>
        </p:nvSpPr>
        <p:spPr>
          <a:xfrm>
            <a:off x="52852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6" name="Shape 701"/>
          <p:cNvGrpSpPr/>
          <p:nvPr/>
        </p:nvGrpSpPr>
        <p:grpSpPr>
          <a:xfrm>
            <a:off x="5435393" y="4207947"/>
            <a:ext cx="178500" cy="157200"/>
            <a:chOff x="5236475" y="3971925"/>
            <a:chExt cx="178500" cy="157200"/>
          </a:xfrm>
        </p:grpSpPr>
        <p:cxnSp>
          <p:nvCxnSpPr>
            <p:cNvPr id="67" name="Shape 702"/>
            <p:cNvCxnSpPr/>
            <p:nvPr/>
          </p:nvCxnSpPr>
          <p:spPr>
            <a:xfrm flipH="1">
              <a:off x="5329475" y="3971925"/>
              <a:ext cx="6900" cy="15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8" name="Shape 703"/>
            <p:cNvCxnSpPr/>
            <p:nvPr/>
          </p:nvCxnSpPr>
          <p:spPr>
            <a:xfrm rot="10800000">
              <a:off x="5321975" y="39719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9" name="Shape 704"/>
            <p:cNvCxnSpPr/>
            <p:nvPr/>
          </p:nvCxnSpPr>
          <p:spPr>
            <a:xfrm rot="10800000">
              <a:off x="5236475" y="41291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70" name="Shape 705"/>
          <p:cNvSpPr txBox="1"/>
          <p:nvPr/>
        </p:nvSpPr>
        <p:spPr>
          <a:xfrm>
            <a:off x="6562218" y="4062147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 or 1</a:t>
            </a:r>
          </a:p>
        </p:txBody>
      </p:sp>
      <p:cxnSp>
        <p:nvCxnSpPr>
          <p:cNvPr id="71" name="Shape 706"/>
          <p:cNvCxnSpPr/>
          <p:nvPr/>
        </p:nvCxnSpPr>
        <p:spPr>
          <a:xfrm>
            <a:off x="5864405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840667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하지만 </a:t>
            </a:r>
            <a:r>
              <a:rPr lang="en" altLang="ko-KR" dirty="0" err="1"/>
              <a:t>간단한</a:t>
            </a:r>
            <a:r>
              <a:rPr lang="en" altLang="ko-KR" dirty="0"/>
              <a:t> </a:t>
            </a:r>
            <a:r>
              <a:rPr lang="en" altLang="ko-KR" dirty="0" err="1"/>
              <a:t>XOR도</a:t>
            </a:r>
            <a:r>
              <a:rPr lang="en" altLang="ko-KR" dirty="0"/>
              <a:t> </a:t>
            </a:r>
            <a:r>
              <a:rPr lang="en" altLang="ko-KR" dirty="0" err="1"/>
              <a:t>못한다</a:t>
            </a:r>
            <a:r>
              <a:rPr lang="en" altLang="ko-KR" dirty="0"/>
              <a:t>.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선형분리가</a:t>
            </a:r>
            <a:r>
              <a:rPr lang="en" altLang="ko-KR" dirty="0"/>
              <a:t> </a:t>
            </a:r>
            <a:r>
              <a:rPr lang="en" altLang="ko-KR" dirty="0" err="1"/>
              <a:t>불가능한</a:t>
            </a:r>
            <a:r>
              <a:rPr lang="en" altLang="ko-KR" dirty="0"/>
              <a:t> </a:t>
            </a:r>
            <a:r>
              <a:rPr lang="en" altLang="ko-KR" dirty="0" err="1"/>
              <a:t>것은</a:t>
            </a:r>
            <a:r>
              <a:rPr lang="en" altLang="ko-KR" dirty="0"/>
              <a:t> </a:t>
            </a:r>
            <a:r>
              <a:rPr lang="en" altLang="ko-KR" dirty="0" err="1"/>
              <a:t>풀지</a:t>
            </a:r>
            <a:r>
              <a:rPr lang="en" altLang="ko-KR" dirty="0"/>
              <a:t> </a:t>
            </a:r>
            <a:r>
              <a:rPr lang="en" altLang="ko-KR" dirty="0" err="1"/>
              <a:t>못한다</a:t>
            </a:r>
            <a:r>
              <a:rPr lang="en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XOR는</a:t>
            </a:r>
            <a:r>
              <a:rPr lang="en" altLang="ko-KR" dirty="0"/>
              <a:t> </a:t>
            </a:r>
            <a:r>
              <a:rPr lang="en" altLang="ko-KR" dirty="0" err="1"/>
              <a:t>선형분리로</a:t>
            </a:r>
            <a:r>
              <a:rPr lang="en" altLang="ko-KR" dirty="0"/>
              <a:t> </a:t>
            </a:r>
            <a:r>
              <a:rPr lang="en" altLang="ko-KR" dirty="0" err="1"/>
              <a:t>풀지</a:t>
            </a:r>
            <a:r>
              <a:rPr lang="en" altLang="ko-KR" dirty="0"/>
              <a:t> </a:t>
            </a:r>
            <a:r>
              <a:rPr lang="en" altLang="ko-KR" dirty="0" err="1"/>
              <a:t>못하는</a:t>
            </a:r>
            <a:r>
              <a:rPr lang="en" altLang="ko-KR" dirty="0"/>
              <a:t> </a:t>
            </a:r>
            <a:r>
              <a:rPr lang="en" altLang="ko-KR" dirty="0" err="1"/>
              <a:t>문제이다</a:t>
            </a:r>
            <a:r>
              <a:rPr lang="en" altLang="ko-KR" dirty="0"/>
              <a:t>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퍼셉트론의 한계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4953" y="3845430"/>
            <a:ext cx="6112649" cy="20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http://programmermagazine.github.io/201404/book/pmag.html</a:t>
            </a:r>
          </a:p>
        </p:txBody>
      </p:sp>
    </p:spTree>
    <p:extLst>
      <p:ext uri="{BB962C8B-B14F-4D97-AF65-F5344CB8AC3E}">
        <p14:creationId xmlns:p14="http://schemas.microsoft.com/office/powerpoint/2010/main" val="20132120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선형 분리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16102" y="2476582"/>
            <a:ext cx="5551525" cy="24934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sebastianraschka.com</a:t>
            </a:r>
            <a:r>
              <a:rPr lang="en" sz="600"/>
              <a:t>/Articles/2014_naive_bayes_1.html</a:t>
            </a:r>
          </a:p>
        </p:txBody>
      </p:sp>
    </p:spTree>
    <p:extLst>
      <p:ext uri="{BB962C8B-B14F-4D97-AF65-F5344CB8AC3E}">
        <p14:creationId xmlns:p14="http://schemas.microsoft.com/office/powerpoint/2010/main" val="3019603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차원을 늘린다</a:t>
            </a:r>
            <a:r>
              <a:rPr kumimoji="1" lang="en-US" altLang="ko-KR"/>
              <a:t>.(</a:t>
            </a:r>
            <a:r>
              <a:rPr kumimoji="1" lang="ko-KR" altLang="en-US"/>
              <a:t>사과 예</a:t>
            </a:r>
            <a:r>
              <a:rPr kumimoji="1" lang="en-US" altLang="ko-KR"/>
              <a:t>)</a:t>
            </a:r>
          </a:p>
          <a:p>
            <a:endParaRPr kumimoji="1" lang="en-US" altLang="ko-KR"/>
          </a:p>
          <a:p>
            <a:r>
              <a:rPr kumimoji="1" lang="ko-KR" altLang="en-US"/>
              <a:t>입력을 비선형 변환하여 선형분리 가능하도록 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혹은 </a:t>
            </a:r>
            <a:r>
              <a:rPr kumimoji="1" lang="en-US" altLang="ko-KR"/>
              <a:t>MLP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선형 분리 불가 문제의 해결법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62289" y="3344851"/>
            <a:ext cx="3828909" cy="15712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colah.github.io</a:t>
            </a:r>
            <a:r>
              <a:rPr lang="en" sz="600"/>
              <a:t>/posts/2014-03-NN-Manifolds-Topology/</a:t>
            </a:r>
          </a:p>
        </p:txBody>
      </p:sp>
    </p:spTree>
    <p:extLst>
      <p:ext uri="{BB962C8B-B14F-4D97-AF65-F5344CB8AC3E}">
        <p14:creationId xmlns:p14="http://schemas.microsoft.com/office/powerpoint/2010/main" val="5438958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입력과 출력 사이에 층이 더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개별 </a:t>
            </a:r>
            <a:r>
              <a:rPr kumimoji="1" lang="en-US" altLang="ko-KR" dirty="0"/>
              <a:t>perceptron</a:t>
            </a:r>
            <a:r>
              <a:rPr kumimoji="1" lang="ko-KR" altLang="en-US" dirty="0"/>
              <a:t>의 결과를 다음 층의 입력으로 사용하고 결과적으로 선형 분리의 제약을 극복한다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MLP(Multi Layer Perceptron)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2151" y="3615574"/>
            <a:ext cx="4305325" cy="26145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36"/>
          <p:cNvSpPr txBox="1"/>
          <p:nvPr/>
        </p:nvSpPr>
        <p:spPr>
          <a:xfrm>
            <a:off x="6126593" y="589652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</a:t>
            </a:r>
            <a:r>
              <a:rPr lang="en" sz="600" err="1"/>
              <a:t>docs.opencv.org</a:t>
            </a:r>
            <a:r>
              <a:rPr lang="en" sz="600"/>
              <a:t>/2.4/modules/ml/doc/</a:t>
            </a:r>
            <a:r>
              <a:rPr lang="en" sz="600" err="1"/>
              <a:t>neural_networks.html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5671829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/>
              <a:t>1</a:t>
            </a:r>
            <a:r>
              <a:rPr kumimoji="1" lang="ko-KR" altLang="en-US"/>
              <a:t>개의 퍼셉트론은 </a:t>
            </a:r>
            <a:r>
              <a:rPr kumimoji="1" lang="en-US" altLang="ko-KR"/>
              <a:t>1</a:t>
            </a:r>
            <a:r>
              <a:rPr kumimoji="1" lang="ko-KR" altLang="en-US"/>
              <a:t>개의 선형 분리를 할 수 있다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퍼셉트론의 결과를 다른 퍼셉트론의 입력으로 하면 여러개의 선으로 분리를 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06474" y="3609997"/>
            <a:ext cx="5879433" cy="31580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45"/>
          <p:cNvSpPr txBox="1"/>
          <p:nvPr/>
        </p:nvSpPr>
        <p:spPr>
          <a:xfrm>
            <a:off x="6525000" y="612067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</a:t>
            </a:r>
            <a:r>
              <a:rPr lang="en" sz="600" err="1"/>
              <a:t>www.wikipendium.no</a:t>
            </a:r>
            <a:r>
              <a:rPr lang="en" sz="600"/>
              <a:t>/TDT4137_Cognitive_Architectures</a:t>
            </a:r>
          </a:p>
        </p:txBody>
      </p:sp>
    </p:spTree>
    <p:extLst>
      <p:ext uri="{BB962C8B-B14F-4D97-AF65-F5344CB8AC3E}">
        <p14:creationId xmlns:p14="http://schemas.microsoft.com/office/powerpoint/2010/main" val="756607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2" descr="사과다이어트, 사과팩,">
            <a:extLst>
              <a:ext uri="{FF2B5EF4-FFF2-40B4-BE49-F238E27FC236}">
                <a16:creationId xmlns:a16="http://schemas.microsoft.com/office/drawing/2014/main" id="{6F45F061-24A5-449F-B1B9-F773682D4B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EFDEB"/>
              </a:clrFrom>
              <a:clrTo>
                <a:srgbClr val="FEFDEB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873"/>
          <a:stretch/>
        </p:blipFill>
        <p:spPr bwMode="auto">
          <a:xfrm>
            <a:off x="5687718" y="3854293"/>
            <a:ext cx="1014111" cy="8058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282E2B12-0573-40FE-8921-052E8D2E3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624033-8E66-40E1-845E-34188A09F48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8" name="Shape 140">
            <a:extLst>
              <a:ext uri="{FF2B5EF4-FFF2-40B4-BE49-F238E27FC236}">
                <a16:creationId xmlns:a16="http://schemas.microsoft.com/office/drawing/2014/main" id="{15E11C71-6280-4786-8352-F2C936FE1BB5}"/>
              </a:ext>
            </a:extLst>
          </p:cNvPr>
          <p:cNvCxnSpPr>
            <a:cxnSpLocks/>
          </p:cNvCxnSpPr>
          <p:nvPr/>
        </p:nvCxnSpPr>
        <p:spPr>
          <a:xfrm rot="10800000" flipH="1">
            <a:off x="494681" y="5044401"/>
            <a:ext cx="8073000" cy="607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41">
            <a:extLst>
              <a:ext uri="{FF2B5EF4-FFF2-40B4-BE49-F238E27FC236}">
                <a16:creationId xmlns:a16="http://schemas.microsoft.com/office/drawing/2014/main" id="{857FF34D-C471-40DC-844F-5505BA0F2C16}"/>
              </a:ext>
            </a:extLst>
          </p:cNvPr>
          <p:cNvSpPr txBox="1"/>
          <p:nvPr/>
        </p:nvSpPr>
        <p:spPr>
          <a:xfrm>
            <a:off x="8007206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 err="1"/>
              <a:t>크다</a:t>
            </a:r>
            <a:endParaRPr lang="en" sz="1350" dirty="0"/>
          </a:p>
        </p:txBody>
      </p:sp>
      <p:sp>
        <p:nvSpPr>
          <p:cNvPr id="10" name="Shape 142">
            <a:extLst>
              <a:ext uri="{FF2B5EF4-FFF2-40B4-BE49-F238E27FC236}">
                <a16:creationId xmlns:a16="http://schemas.microsoft.com/office/drawing/2014/main" id="{5C050724-7AC9-48E9-8BBE-923BE9F22D63}"/>
              </a:ext>
            </a:extLst>
          </p:cNvPr>
          <p:cNvSpPr txBox="1"/>
          <p:nvPr/>
        </p:nvSpPr>
        <p:spPr>
          <a:xfrm>
            <a:off x="592420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작다</a:t>
            </a:r>
          </a:p>
        </p:txBody>
      </p:sp>
      <p:grpSp>
        <p:nvGrpSpPr>
          <p:cNvPr id="12" name="Shape 144">
            <a:extLst>
              <a:ext uri="{FF2B5EF4-FFF2-40B4-BE49-F238E27FC236}">
                <a16:creationId xmlns:a16="http://schemas.microsoft.com/office/drawing/2014/main" id="{CDBFE48B-8AC2-45AC-AE30-235AFDD09A56}"/>
              </a:ext>
            </a:extLst>
          </p:cNvPr>
          <p:cNvGrpSpPr/>
          <p:nvPr/>
        </p:nvGrpSpPr>
        <p:grpSpPr>
          <a:xfrm>
            <a:off x="3621180" y="2144559"/>
            <a:ext cx="560475" cy="2882663"/>
            <a:chOff x="3194512" y="2813675"/>
            <a:chExt cx="747300" cy="1636596"/>
          </a:xfrm>
        </p:grpSpPr>
        <p:cxnSp>
          <p:nvCxnSpPr>
            <p:cNvPr id="13" name="Shape 145">
              <a:extLst>
                <a:ext uri="{FF2B5EF4-FFF2-40B4-BE49-F238E27FC236}">
                  <a16:creationId xmlns:a16="http://schemas.microsoft.com/office/drawing/2014/main" id="{DC91E0A6-C5EC-459C-89DC-1727BECC5CD6}"/>
                </a:ext>
              </a:extLst>
            </p:cNvPr>
            <p:cNvCxnSpPr/>
            <p:nvPr/>
          </p:nvCxnSpPr>
          <p:spPr>
            <a:xfrm flipH="1">
              <a:off x="3565612" y="3024682"/>
              <a:ext cx="5100" cy="1425589"/>
            </a:xfrm>
            <a:prstGeom prst="straightConnector1">
              <a:avLst/>
            </a:prstGeom>
            <a:noFill/>
            <a:ln w="7620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4" name="Shape 146">
              <a:extLst>
                <a:ext uri="{FF2B5EF4-FFF2-40B4-BE49-F238E27FC236}">
                  <a16:creationId xmlns:a16="http://schemas.microsoft.com/office/drawing/2014/main" id="{9F9325D1-F2F4-44ED-82E3-73880B53BB9D}"/>
                </a:ext>
              </a:extLst>
            </p:cNvPr>
            <p:cNvSpPr txBox="1"/>
            <p:nvPr/>
          </p:nvSpPr>
          <p:spPr>
            <a:xfrm>
              <a:off x="3194512" y="2813675"/>
              <a:ext cx="747300" cy="183679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algn="ctr"/>
              <a:r>
                <a:rPr lang="en" sz="1350" dirty="0"/>
                <a:t>기준</a:t>
              </a:r>
            </a:p>
          </p:txBody>
        </p:sp>
      </p:grpSp>
      <p:sp>
        <p:nvSpPr>
          <p:cNvPr id="15" name="Shape 147">
            <a:extLst>
              <a:ext uri="{FF2B5EF4-FFF2-40B4-BE49-F238E27FC236}">
                <a16:creationId xmlns:a16="http://schemas.microsoft.com/office/drawing/2014/main" id="{454F82ED-B579-4C56-A498-E99FDED5DB23}"/>
              </a:ext>
            </a:extLst>
          </p:cNvPr>
          <p:cNvSpPr txBox="1"/>
          <p:nvPr/>
        </p:nvSpPr>
        <p:spPr>
          <a:xfrm>
            <a:off x="5821844" y="3396949"/>
            <a:ext cx="777947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0085655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온라인 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27"/>
          <p:cNvSpPr txBox="1"/>
          <p:nvPr/>
        </p:nvSpPr>
        <p:spPr>
          <a:xfrm>
            <a:off x="2930214" y="5995272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1200" u="sng" dirty="0">
                <a:solidFill>
                  <a:schemeClr val="hlink"/>
                </a:solidFill>
                <a:hlinkClick r:id="rId2"/>
              </a:rPr>
              <a:t>http://playground.tensorflow.org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281" y="1987023"/>
            <a:ext cx="7059305" cy="400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189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이미지를 구성하는 </a:t>
            </a:r>
            <a:r>
              <a:rPr kumimoji="1" lang="en-US" altLang="ko-KR"/>
              <a:t>pixel</a:t>
            </a:r>
            <a:r>
              <a:rPr kumimoji="1" lang="ko-KR" altLang="en-US"/>
              <a:t>의 각 값으로 구성된 입력벡터를 </a:t>
            </a:r>
            <a:r>
              <a:rPr kumimoji="1" lang="en-US" altLang="ko-KR"/>
              <a:t>NN</a:t>
            </a:r>
            <a:r>
              <a:rPr kumimoji="1" lang="ko-KR" altLang="en-US"/>
              <a:t>의 입력으로 한다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ko-KR" altLang="en-US"/>
              <a:t>그리고 학습시 해당 출력 노드만 </a:t>
            </a:r>
            <a:r>
              <a:rPr kumimoji="1" lang="en-US" altLang="ko-KR"/>
              <a:t>1</a:t>
            </a:r>
            <a:r>
              <a:rPr kumimoji="1" lang="ko-KR" altLang="en-US"/>
              <a:t>로 하고</a:t>
            </a:r>
            <a:r>
              <a:rPr kumimoji="1" lang="en-US" altLang="ko-KR"/>
              <a:t>, </a:t>
            </a:r>
            <a:r>
              <a:rPr kumimoji="1" lang="ko-KR" altLang="en-US"/>
              <a:t>나머지는 </a:t>
            </a:r>
            <a:r>
              <a:rPr kumimoji="1" lang="en-US" altLang="ko-KR"/>
              <a:t>0</a:t>
            </a:r>
            <a:r>
              <a:rPr kumimoji="1" lang="ko-KR" altLang="en-US"/>
              <a:t>으로 학습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en-US" altLang="ko-KR"/>
              <a:t>test </a:t>
            </a:r>
            <a:r>
              <a:rPr kumimoji="1" lang="ko-KR" altLang="en-US"/>
              <a:t>시에는 출력 노드중 최대 값을 가진 것으로 인식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숫자 인식의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600" y="4440762"/>
            <a:ext cx="4418400" cy="7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8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660" y="3075554"/>
            <a:ext cx="4285740" cy="35151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803"/>
          <p:cNvSpPr txBox="1"/>
          <p:nvPr/>
        </p:nvSpPr>
        <p:spPr>
          <a:xfrm>
            <a:off x="1136505" y="5973561"/>
            <a:ext cx="3213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</a:t>
            </a:r>
            <a:r>
              <a:rPr lang="en" sz="600" err="1"/>
              <a:t>medium.com</a:t>
            </a:r>
            <a:r>
              <a:rPr lang="en" sz="600"/>
              <a:t>/@</a:t>
            </a:r>
            <a:r>
              <a:rPr lang="en" sz="600" err="1"/>
              <a:t>ageitgey</a:t>
            </a:r>
            <a:r>
              <a:rPr lang="en" sz="600"/>
              <a:t>/machine-learning-is-fun-part-3-deep-learning-and-convolutional-neural-networks-f40359318721#.ylp7hd52a</a:t>
            </a:r>
          </a:p>
        </p:txBody>
      </p:sp>
      <p:sp>
        <p:nvSpPr>
          <p:cNvPr id="8" name="Shape 804"/>
          <p:cNvSpPr txBox="1"/>
          <p:nvPr/>
        </p:nvSpPr>
        <p:spPr>
          <a:xfrm>
            <a:off x="7187403" y="6454277"/>
            <a:ext cx="1935657" cy="1741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</a:t>
            </a:r>
            <a:r>
              <a:rPr lang="en" sz="600" dirty="0" err="1"/>
              <a:t>neuralnetworksanddeeplearning.com</a:t>
            </a:r>
            <a:r>
              <a:rPr lang="en" sz="600" dirty="0"/>
              <a:t>/chap1.html</a:t>
            </a:r>
          </a:p>
        </p:txBody>
      </p:sp>
    </p:spTree>
    <p:extLst>
      <p:ext uri="{BB962C8B-B14F-4D97-AF65-F5344CB8AC3E}">
        <p14:creationId xmlns:p14="http://schemas.microsoft.com/office/powerpoint/2010/main" val="5850107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함수 근사화 능력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189722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sz="6000"/>
              <a:t>Universal Approximator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어떠한 함수도 근사화 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981820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은 임의의 함수를 근사화 할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함수의 내부를 모르더라도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입력과 출력 데이터로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함수 근사화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59775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41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출력</a:t>
            </a:r>
            <a:endParaRPr sz="2400" b="1"/>
          </a:p>
        </p:txBody>
      </p:sp>
      <p:sp>
        <p:nvSpPr>
          <p:cNvPr id="10" name="Google Shape;154;p24"/>
          <p:cNvSpPr txBox="1"/>
          <p:nvPr/>
        </p:nvSpPr>
        <p:spPr>
          <a:xfrm>
            <a:off x="1066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입력</a:t>
            </a:r>
            <a:endParaRPr sz="2400" b="1"/>
          </a:p>
        </p:txBody>
      </p:sp>
    </p:spTree>
    <p:extLst>
      <p:ext uri="{BB962C8B-B14F-4D97-AF65-F5344CB8AC3E}">
        <p14:creationId xmlns:p14="http://schemas.microsoft.com/office/powerpoint/2010/main" val="16423402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0(</a:t>
            </a:r>
            <a:r>
              <a:rPr lang="ko-KR" altLang="en-US" b="1"/>
              <a:t>고양이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1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99" y="3031097"/>
            <a:ext cx="1691575" cy="169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0651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1(</a:t>
            </a:r>
            <a:r>
              <a:rPr lang="ko-KR" altLang="en-US" b="1"/>
              <a:t>강아지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0" name="Google Shape;1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075" y="3133935"/>
            <a:ext cx="1485924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1213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0(</a:t>
            </a:r>
            <a:r>
              <a:rPr lang="ko-KR" altLang="en-US" b="1"/>
              <a:t>고양이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0" name="Google Shape;1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948" y="3188660"/>
            <a:ext cx="1630000" cy="1376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16284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b="1"/>
              <a:t>1(</a:t>
            </a:r>
            <a:r>
              <a:rPr lang="ko-KR" altLang="en-US" b="1"/>
              <a:t>강아지</a:t>
            </a:r>
            <a:r>
              <a:rPr lang="en-US" altLang="ko-KR" b="1"/>
              <a:t>)</a:t>
            </a:r>
            <a:endParaRPr lang="ko-KR" altLang="en-US" b="1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112" y="3225988"/>
            <a:ext cx="1754100" cy="1301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993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:a16="http://schemas.microsoft.com/office/drawing/2014/main" id="{0FBFE221-21B6-4B58-A0FD-6CB29E85D826}"/>
              </a:ext>
            </a:extLst>
          </p:cNvPr>
          <p:cNvGrpSpPr/>
          <p:nvPr/>
        </p:nvGrpSpPr>
        <p:grpSpPr>
          <a:xfrm>
            <a:off x="575865" y="3854294"/>
            <a:ext cx="6125964" cy="808539"/>
            <a:chOff x="1153401" y="4472195"/>
            <a:chExt cx="8167952" cy="1078052"/>
          </a:xfrm>
        </p:grpSpPr>
        <p:pic>
          <p:nvPicPr>
            <p:cNvPr id="48" name="Picture 2" descr="사과다이어트, 사과팩,">
              <a:extLst>
                <a:ext uri="{FF2B5EF4-FFF2-40B4-BE49-F238E27FC236}">
                  <a16:creationId xmlns:a16="http://schemas.microsoft.com/office/drawing/2014/main" id="{26A29C95-DA46-4926-BD82-7BB3565CD0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1153401" y="5006639"/>
              <a:ext cx="684124" cy="54360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" descr="사과다이어트, 사과팩,">
              <a:extLst>
                <a:ext uri="{FF2B5EF4-FFF2-40B4-BE49-F238E27FC236}">
                  <a16:creationId xmlns:a16="http://schemas.microsoft.com/office/drawing/2014/main" id="{53EE1092-D4CB-41FE-B170-9E33672741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EFDEB"/>
                </a:clrFrom>
                <a:clrTo>
                  <a:srgbClr val="FEFDEB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3"/>
            <a:stretch/>
          </p:blipFill>
          <p:spPr bwMode="auto">
            <a:xfrm>
              <a:off x="7969205" y="4472195"/>
              <a:ext cx="1352148" cy="107442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제목 6">
            <a:extLst>
              <a:ext uri="{FF2B5EF4-FFF2-40B4-BE49-F238E27FC236}">
                <a16:creationId xmlns:a16="http://schemas.microsoft.com/office/drawing/2014/main" id="{282E2B12-0573-40FE-8921-052E8D2E3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  <a:endParaRPr lang="ko-KR" altLang="en-US" dirty="0"/>
          </a:p>
        </p:txBody>
      </p:sp>
      <p:cxnSp>
        <p:nvCxnSpPr>
          <p:cNvPr id="8" name="Shape 140">
            <a:extLst>
              <a:ext uri="{FF2B5EF4-FFF2-40B4-BE49-F238E27FC236}">
                <a16:creationId xmlns:a16="http://schemas.microsoft.com/office/drawing/2014/main" id="{15E11C71-6280-4786-8352-F2C936FE1BB5}"/>
              </a:ext>
            </a:extLst>
          </p:cNvPr>
          <p:cNvCxnSpPr>
            <a:cxnSpLocks/>
          </p:cNvCxnSpPr>
          <p:nvPr/>
        </p:nvCxnSpPr>
        <p:spPr>
          <a:xfrm rot="10800000" flipH="1">
            <a:off x="494681" y="5044401"/>
            <a:ext cx="8073000" cy="607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41">
            <a:extLst>
              <a:ext uri="{FF2B5EF4-FFF2-40B4-BE49-F238E27FC236}">
                <a16:creationId xmlns:a16="http://schemas.microsoft.com/office/drawing/2014/main" id="{857FF34D-C471-40DC-844F-5505BA0F2C16}"/>
              </a:ext>
            </a:extLst>
          </p:cNvPr>
          <p:cNvSpPr txBox="1"/>
          <p:nvPr/>
        </p:nvSpPr>
        <p:spPr>
          <a:xfrm>
            <a:off x="8007206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 err="1"/>
              <a:t>크다</a:t>
            </a:r>
            <a:endParaRPr lang="en" sz="1350" dirty="0"/>
          </a:p>
        </p:txBody>
      </p:sp>
      <p:sp>
        <p:nvSpPr>
          <p:cNvPr id="10" name="Shape 142">
            <a:extLst>
              <a:ext uri="{FF2B5EF4-FFF2-40B4-BE49-F238E27FC236}">
                <a16:creationId xmlns:a16="http://schemas.microsoft.com/office/drawing/2014/main" id="{5C050724-7AC9-48E9-8BBE-923BE9F22D63}"/>
              </a:ext>
            </a:extLst>
          </p:cNvPr>
          <p:cNvSpPr txBox="1"/>
          <p:nvPr/>
        </p:nvSpPr>
        <p:spPr>
          <a:xfrm>
            <a:off x="592420" y="5149008"/>
            <a:ext cx="560475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350" dirty="0"/>
              <a:t>작다</a:t>
            </a:r>
          </a:p>
        </p:txBody>
      </p:sp>
      <p:grpSp>
        <p:nvGrpSpPr>
          <p:cNvPr id="12" name="Shape 144">
            <a:extLst>
              <a:ext uri="{FF2B5EF4-FFF2-40B4-BE49-F238E27FC236}">
                <a16:creationId xmlns:a16="http://schemas.microsoft.com/office/drawing/2014/main" id="{CDBFE48B-8AC2-45AC-AE30-235AFDD09A56}"/>
              </a:ext>
            </a:extLst>
          </p:cNvPr>
          <p:cNvGrpSpPr/>
          <p:nvPr/>
        </p:nvGrpSpPr>
        <p:grpSpPr>
          <a:xfrm>
            <a:off x="3621180" y="2144559"/>
            <a:ext cx="560475" cy="2882663"/>
            <a:chOff x="3194512" y="2813675"/>
            <a:chExt cx="747300" cy="1636596"/>
          </a:xfrm>
        </p:grpSpPr>
        <p:cxnSp>
          <p:nvCxnSpPr>
            <p:cNvPr id="13" name="Shape 145">
              <a:extLst>
                <a:ext uri="{FF2B5EF4-FFF2-40B4-BE49-F238E27FC236}">
                  <a16:creationId xmlns:a16="http://schemas.microsoft.com/office/drawing/2014/main" id="{DC91E0A6-C5EC-459C-89DC-1727BECC5CD6}"/>
                </a:ext>
              </a:extLst>
            </p:cNvPr>
            <p:cNvCxnSpPr/>
            <p:nvPr/>
          </p:nvCxnSpPr>
          <p:spPr>
            <a:xfrm flipH="1">
              <a:off x="3565612" y="3024682"/>
              <a:ext cx="5100" cy="1425589"/>
            </a:xfrm>
            <a:prstGeom prst="straightConnector1">
              <a:avLst/>
            </a:prstGeom>
            <a:noFill/>
            <a:ln w="7620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4" name="Shape 146">
              <a:extLst>
                <a:ext uri="{FF2B5EF4-FFF2-40B4-BE49-F238E27FC236}">
                  <a16:creationId xmlns:a16="http://schemas.microsoft.com/office/drawing/2014/main" id="{9F9325D1-F2F4-44ED-82E3-73880B53BB9D}"/>
                </a:ext>
              </a:extLst>
            </p:cNvPr>
            <p:cNvSpPr txBox="1"/>
            <p:nvPr/>
          </p:nvSpPr>
          <p:spPr>
            <a:xfrm>
              <a:off x="3194512" y="2813675"/>
              <a:ext cx="747300" cy="183679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algn="ctr"/>
              <a:r>
                <a:rPr lang="en" sz="1350" dirty="0"/>
                <a:t>기준</a:t>
              </a:r>
            </a:p>
          </p:txBody>
        </p:sp>
      </p:grpSp>
      <p:sp>
        <p:nvSpPr>
          <p:cNvPr id="46" name="Shape 147">
            <a:extLst>
              <a:ext uri="{FF2B5EF4-FFF2-40B4-BE49-F238E27FC236}">
                <a16:creationId xmlns:a16="http://schemas.microsoft.com/office/drawing/2014/main" id="{A6B5FFFB-3E8D-4D1A-B893-1088064B6DBB}"/>
              </a:ext>
            </a:extLst>
          </p:cNvPr>
          <p:cNvSpPr txBox="1"/>
          <p:nvPr/>
        </p:nvSpPr>
        <p:spPr>
          <a:xfrm>
            <a:off x="298260" y="3883315"/>
            <a:ext cx="978332" cy="2652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ko-KR" altLang="en-US" sz="1350" dirty="0"/>
              <a:t>안 </a:t>
            </a:r>
            <a:r>
              <a:rPr lang="en" sz="1350" dirty="0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382289162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/>
              <a:t>?</a:t>
            </a:r>
            <a:endParaRPr sz="2800" b="1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0;p29"/>
          <p:cNvSpPr txBox="1">
            <a:spLocks/>
          </p:cNvSpPr>
          <p:nvPr/>
        </p:nvSpPr>
        <p:spPr>
          <a:xfrm>
            <a:off x="895350" y="5248181"/>
            <a:ext cx="7620000" cy="519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ko" altLang="en-US" sz="2000"/>
              <a:t>처음 보는 입력이라도 출력을 낸다</a:t>
            </a:r>
            <a:r>
              <a:rPr lang="en-US" altLang="ko" sz="2000"/>
              <a:t>. </a:t>
            </a:r>
            <a:r>
              <a:rPr lang="ko" altLang="en-US" sz="2000"/>
              <a:t>의미 있는</a:t>
            </a:r>
            <a:r>
              <a:rPr lang="en-US" altLang="ko" sz="2000"/>
              <a:t>.</a:t>
            </a:r>
            <a:endParaRPr lang="ko" altLang="en-US" sz="2000"/>
          </a:p>
        </p:txBody>
      </p:sp>
    </p:spTree>
    <p:extLst>
      <p:ext uri="{BB962C8B-B14F-4D97-AF65-F5344CB8AC3E}">
        <p14:creationId xmlns:p14="http://schemas.microsoft.com/office/powerpoint/2010/main" val="10524914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고양이</a:t>
            </a:r>
            <a:r>
              <a:rPr kumimoji="1" lang="en-US" altLang="ko-KR"/>
              <a:t>,</a:t>
            </a:r>
            <a:r>
              <a:rPr kumimoji="1" lang="ko-KR" altLang="en-US"/>
              <a:t> 강아지 구분 함수</a:t>
            </a:r>
            <a:endParaRPr kumimoji="1" lang="en-US" altLang="ko-KR"/>
          </a:p>
          <a:p>
            <a:r>
              <a:rPr kumimoji="1" lang="ko-KR" altLang="en-US"/>
              <a:t>어떻게 구분하는 지 정의하지 않았다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정의하기는 힘들어도</a:t>
            </a:r>
            <a:r>
              <a:rPr kumimoji="1" lang="en-US" altLang="ko-KR"/>
              <a:t>,</a:t>
            </a:r>
            <a:r>
              <a:rPr kumimoji="1" lang="ko-KR" altLang="en-US"/>
              <a:t> 그 함수는 존재한다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단순한 입출력 쌍 데이터로 그 함수를 근사화 하였다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함수를 근사화 한 것이다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2098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단순히 입출력 쌍을 반복하여 학습시킨다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하지만 로직을 찾아내기 어려운 문제에는 아주 효과적이다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얼굴 인식</a:t>
            </a:r>
            <a:r>
              <a:rPr kumimoji="1" lang="en-US" altLang="ko-KR"/>
              <a:t>,</a:t>
            </a:r>
            <a:r>
              <a:rPr kumimoji="1" lang="ko-KR" altLang="en-US"/>
              <a:t> 물체 인식 같은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단순</a:t>
            </a:r>
            <a:r>
              <a:rPr kumimoji="1" lang="en-US" altLang="ko-KR"/>
              <a:t>,</a:t>
            </a:r>
            <a:r>
              <a:rPr kumimoji="1" lang="ko-KR" altLang="en-US"/>
              <a:t> 하지만 강력한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7043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/>
              <a:t>고양이</a:t>
            </a:r>
            <a:endParaRPr sz="2800" b="1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16434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</a:t>
            </a:r>
            <a:r>
              <a:rPr lang="ko-KR" altLang="en-US" b="1"/>
              <a:t>안녕하세요</a:t>
            </a:r>
            <a:r>
              <a:rPr lang="en-US" altLang="ko-KR" b="1"/>
              <a:t>”</a:t>
            </a:r>
            <a:endParaRPr b="1"/>
          </a:p>
        </p:txBody>
      </p:sp>
      <p:pic>
        <p:nvPicPr>
          <p:cNvPr id="10" name="Google Shape;24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912" y="3311722"/>
            <a:ext cx="1860900" cy="11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음파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153013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/>
              <a:t>정상</a:t>
            </a:r>
            <a:r>
              <a:rPr lang="en-US" altLang="ko-KR" b="1"/>
              <a:t>/</a:t>
            </a:r>
            <a:r>
              <a:rPr lang="ko-KR" altLang="en-US" b="1"/>
              <a:t>비정상</a:t>
            </a:r>
            <a:endParaRPr b="1"/>
          </a:p>
        </p:txBody>
      </p:sp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시스템 데이터</a:t>
            </a:r>
            <a:endParaRPr/>
          </a:p>
        </p:txBody>
      </p:sp>
      <p:pic>
        <p:nvPicPr>
          <p:cNvPr id="12" name="Google Shape;25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585" y="3397322"/>
            <a:ext cx="1941625" cy="95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475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/>
              <a:t>다음 수</a:t>
            </a:r>
            <a:endParaRPr b="1"/>
          </a:p>
        </p:txBody>
      </p:sp>
      <p:pic>
        <p:nvPicPr>
          <p:cNvPr id="13" name="Google Shape;26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451" y="3133935"/>
            <a:ext cx="1946523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5994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</a:t>
            </a:r>
            <a:r>
              <a:rPr lang="ko-KR" altLang="en-US" b="1"/>
              <a:t>안녕하세요</a:t>
            </a:r>
            <a:r>
              <a:rPr lang="en-US" altLang="ko-KR" b="1"/>
              <a:t>”</a:t>
            </a:r>
            <a:endParaRPr b="1"/>
          </a:p>
        </p:txBody>
      </p:sp>
      <p:sp>
        <p:nvSpPr>
          <p:cNvPr id="11" name="Google Shape;245;p33"/>
          <p:cNvSpPr txBox="1"/>
          <p:nvPr/>
        </p:nvSpPr>
        <p:spPr>
          <a:xfrm>
            <a:off x="1040775" y="4180497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영어</a:t>
            </a:r>
            <a:endParaRPr/>
          </a:p>
        </p:txBody>
      </p:sp>
      <p:sp>
        <p:nvSpPr>
          <p:cNvPr id="12" name="Google Shape;245;p33"/>
          <p:cNvSpPr txBox="1"/>
          <p:nvPr/>
        </p:nvSpPr>
        <p:spPr>
          <a:xfrm>
            <a:off x="7148024" y="4116609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한국어</a:t>
            </a:r>
            <a:endParaRPr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“hello”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2645292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x*x</a:t>
            </a:r>
            <a:endParaRPr b="1"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x</a:t>
            </a:r>
            <a:endParaRPr b="1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772" y="4200212"/>
            <a:ext cx="1242968" cy="83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46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 ~ 9</a:t>
            </a:r>
            <a:endParaRPr b="1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609" y="2718155"/>
            <a:ext cx="927945" cy="252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1828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스마트 팩토리 빅데이터 플랫폼 개발과 적용기술_수정" id="{3CD0A48B-7DEB-FA4F-8987-673AA658796E}" vid="{B0733983-B516-694E-BE1B-A0ACE71AD11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43012</TotalTime>
  <Words>6042</Words>
  <Application>Microsoft Office PowerPoint</Application>
  <PresentationFormat>화면 슬라이드 쇼(4:3)</PresentationFormat>
  <Paragraphs>1378</Paragraphs>
  <Slides>280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280</vt:i4>
      </vt:variant>
    </vt:vector>
  </HeadingPairs>
  <TitlesOfParts>
    <vt:vector size="289" baseType="lpstr">
      <vt:lpstr>NanumSquare</vt:lpstr>
      <vt:lpstr>Proxima Nova</vt:lpstr>
      <vt:lpstr>SeoulNamsan B</vt:lpstr>
      <vt:lpstr>SeoulNamsan M</vt:lpstr>
      <vt:lpstr>맑은 고딕</vt:lpstr>
      <vt:lpstr>Arial</vt:lpstr>
      <vt:lpstr>Calibri</vt:lpstr>
      <vt:lpstr>Cambria Math</vt:lpstr>
      <vt:lpstr>1_Office 테마</vt:lpstr>
      <vt:lpstr>PowerPoint 프레젠테이션</vt:lpstr>
      <vt:lpstr>임도형</vt:lpstr>
      <vt:lpstr>PowerPoint 프레젠테이션</vt:lpstr>
      <vt:lpstr>귤 익은 것 분류하기 - 사람</vt:lpstr>
      <vt:lpstr>귤 익은 것 분류하기 - 로봇</vt:lpstr>
      <vt:lpstr>귤 익은 것 분류하기 - 로봇</vt:lpstr>
      <vt:lpstr>사과 익은 거 분류하기 - 로봇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분류기</vt:lpstr>
      <vt:lpstr>용어</vt:lpstr>
      <vt:lpstr>PowerPoint 프레젠테이션</vt:lpstr>
      <vt:lpstr>사과 분류 적용</vt:lpstr>
      <vt:lpstr>사과 분류 적용 </vt:lpstr>
      <vt:lpstr>기준을 다시 찾자 – 색깔을 고려</vt:lpstr>
      <vt:lpstr>기준을 다시 찾자 – 색깔을 고려</vt:lpstr>
      <vt:lpstr>기준을 다시 찾자 – 가르자</vt:lpstr>
      <vt:lpstr>기준이 선이다</vt:lpstr>
      <vt:lpstr>새 기준의 의미</vt:lpstr>
      <vt:lpstr>처음이자 마지막 수식</vt:lpstr>
      <vt:lpstr>선</vt:lpstr>
      <vt:lpstr>선과 점</vt:lpstr>
      <vt:lpstr>점의 값</vt:lpstr>
      <vt:lpstr>선으로 구분된 영역</vt:lpstr>
      <vt:lpstr>기준을 찾는다는 건</vt:lpstr>
      <vt:lpstr>PowerPoint 프레젠테이션</vt:lpstr>
      <vt:lpstr>선식의 다른 표현</vt:lpstr>
      <vt:lpstr>그림 표현의 예</vt:lpstr>
      <vt:lpstr>익은 사과</vt:lpstr>
      <vt:lpstr>안 익은 사과</vt:lpstr>
      <vt:lpstr>그림 표현</vt:lpstr>
      <vt:lpstr>잘못된 분류</vt:lpstr>
      <vt:lpstr>그림 표현</vt:lpstr>
      <vt:lpstr>선 조정 필요</vt:lpstr>
      <vt:lpstr>선 조정 아이디어</vt:lpstr>
      <vt:lpstr>선 조정 아이디어</vt:lpstr>
      <vt:lpstr>선 조정 아이디어</vt:lpstr>
      <vt:lpstr>선 조정 예</vt:lpstr>
      <vt:lpstr>선 조정 예</vt:lpstr>
      <vt:lpstr>선을 찾을 수 있다</vt:lpstr>
      <vt:lpstr>용어</vt:lpstr>
      <vt:lpstr>PowerPoint 프레젠테이션</vt:lpstr>
      <vt:lpstr>비용 함수(Cost Function)</vt:lpstr>
      <vt:lpstr>학습과 비용함수</vt:lpstr>
      <vt:lpstr>경사 하강법(Gradient Descent)</vt:lpstr>
      <vt:lpstr>사과 예에서 학습방법</vt:lpstr>
      <vt:lpstr>경사하강법 알고리즘들</vt:lpstr>
      <vt:lpstr>PowerPoint 프레젠테이션</vt:lpstr>
      <vt:lpstr>신경세포</vt:lpstr>
      <vt:lpstr>신경세포와 유사</vt:lpstr>
      <vt:lpstr>퍼셉트론(Perceptron)</vt:lpstr>
      <vt:lpstr>퍼셉트론의 한계</vt:lpstr>
      <vt:lpstr>선형 분리 여부</vt:lpstr>
      <vt:lpstr>선형 분리 불가 문제의 해결법</vt:lpstr>
      <vt:lpstr>MLP(Multi Layer Perceptron)</vt:lpstr>
      <vt:lpstr>퍼셉트론의 능력</vt:lpstr>
      <vt:lpstr> 온라인 시뮬레이션</vt:lpstr>
      <vt:lpstr>숫자 인식의 예</vt:lpstr>
      <vt:lpstr>PowerPoint 프레젠테이션</vt:lpstr>
      <vt:lpstr>DNN의 능력</vt:lpstr>
      <vt:lpstr>DNN의 함수 근사화 능력</vt:lpstr>
      <vt:lpstr>함수</vt:lpstr>
      <vt:lpstr>학습</vt:lpstr>
      <vt:lpstr>학습</vt:lpstr>
      <vt:lpstr>학습</vt:lpstr>
      <vt:lpstr>학습</vt:lpstr>
      <vt:lpstr>학습</vt:lpstr>
      <vt:lpstr>함수를 근사화 한 것이다</vt:lpstr>
      <vt:lpstr>단순, 하지만 강력한 방법</vt:lpstr>
      <vt:lpstr>함수 예</vt:lpstr>
      <vt:lpstr>함수 예</vt:lpstr>
      <vt:lpstr>함수 예</vt:lpstr>
      <vt:lpstr>함수 예</vt:lpstr>
      <vt:lpstr>함수 예</vt:lpstr>
      <vt:lpstr>함수 예</vt:lpstr>
      <vt:lpstr>함수 예</vt:lpstr>
      <vt:lpstr>딥러닝</vt:lpstr>
      <vt:lpstr>PowerPoint 프레젠테이션</vt:lpstr>
      <vt:lpstr> 인공지능(AI; Artificial Intelligence)</vt:lpstr>
      <vt:lpstr>머신러닝(ML; Machine Learning)</vt:lpstr>
      <vt:lpstr>딥러닝(DL; Deep Learning)</vt:lpstr>
      <vt:lpstr>2012년 AI 부활</vt:lpstr>
      <vt:lpstr>2016년 화려한 복귀</vt:lpstr>
      <vt:lpstr>신경망(NN)과 심층신경망(DNN)</vt:lpstr>
      <vt:lpstr> AI, ML, DL</vt:lpstr>
      <vt:lpstr>AI, ML, DL</vt:lpstr>
      <vt:lpstr>PowerPoint 프레젠테이션</vt:lpstr>
      <vt:lpstr>신경망의 노드</vt:lpstr>
      <vt:lpstr>노드, 층, 네트웤, 모델</vt:lpstr>
      <vt:lpstr>학습</vt:lpstr>
      <vt:lpstr>역전파, 경사하강법</vt:lpstr>
      <vt:lpstr>TensorFlow, Keras</vt:lpstr>
      <vt:lpstr>딥러닝 장단점</vt:lpstr>
      <vt:lpstr>ML과 DL의 선택</vt:lpstr>
      <vt:lpstr>딥러닝 실제 코드</vt:lpstr>
      <vt:lpstr>딥러닝 트렌드</vt:lpstr>
      <vt:lpstr>딥러닝의 큰 단점</vt:lpstr>
      <vt:lpstr>비지도 학습, 강화 학습</vt:lpstr>
      <vt:lpstr>PowerPoint 프레젠테이션</vt:lpstr>
      <vt:lpstr>DNN 적용</vt:lpstr>
      <vt:lpstr>입력</vt:lpstr>
      <vt:lpstr>예측 결과</vt:lpstr>
      <vt:lpstr>학습된 DNN</vt:lpstr>
      <vt:lpstr>시뮬레이션이 가능하면</vt:lpstr>
      <vt:lpstr>PowerPoint 프레젠테이션</vt:lpstr>
      <vt:lpstr>많은 연산량</vt:lpstr>
      <vt:lpstr>GPU</vt:lpstr>
      <vt:lpstr>딥러닝 개발 스택</vt:lpstr>
      <vt:lpstr>TensorFlow와 Keras</vt:lpstr>
      <vt:lpstr>Jupyter Notebook</vt:lpstr>
      <vt:lpstr>Jupyter Notebook</vt:lpstr>
      <vt:lpstr>Colab</vt:lpstr>
      <vt:lpstr>Kaggle</vt:lpstr>
      <vt:lpstr>PowerPoint 프레젠테이션</vt:lpstr>
      <vt:lpstr>Cost Function 종류</vt:lpstr>
      <vt:lpstr>Optimizer 종류</vt:lpstr>
      <vt:lpstr>Overfitting 방지법 종류</vt:lpstr>
      <vt:lpstr>활성화 함수 종류</vt:lpstr>
      <vt:lpstr>학습율</vt:lpstr>
      <vt:lpstr>SoftMax</vt:lpstr>
      <vt:lpstr>Gradient Descent</vt:lpstr>
      <vt:lpstr>BackPropagation</vt:lpstr>
      <vt:lpstr>PowerPoint 프레젠테이션</vt:lpstr>
      <vt:lpstr>활성화 함수</vt:lpstr>
      <vt:lpstr>활성화 함수 적용 여부</vt:lpstr>
      <vt:lpstr>1개의 노드</vt:lpstr>
      <vt:lpstr>2개의 노드</vt:lpstr>
      <vt:lpstr>n개의 노드</vt:lpstr>
      <vt:lpstr>2개의 입력</vt:lpstr>
      <vt:lpstr>2개의 입력</vt:lpstr>
      <vt:lpstr>PowerPoint 프레젠테이션</vt:lpstr>
      <vt:lpstr>IRIS 분류 문제</vt:lpstr>
      <vt:lpstr>모델 구조</vt:lpstr>
      <vt:lpstr>PowerPoint 프레젠테이션</vt:lpstr>
      <vt:lpstr>영상과 픽셀</vt:lpstr>
      <vt:lpstr>픽셀의 값</vt:lpstr>
      <vt:lpstr>픽셀의 값</vt:lpstr>
      <vt:lpstr>픽셀의 값</vt:lpstr>
      <vt:lpstr>영상 데이터</vt:lpstr>
      <vt:lpstr>영상 파일 포멧</vt:lpstr>
      <vt:lpstr>PowerPoint 프레젠테이션</vt:lpstr>
      <vt:lpstr>MNIST 데이터</vt:lpstr>
      <vt:lpstr>MNIST 분류 문제</vt:lpstr>
      <vt:lpstr>DNN MNIST 시뮬레이션</vt:lpstr>
      <vt:lpstr>PowerPoint 프레젠테이션</vt:lpstr>
      <vt:lpstr>CNN(Convolutional NN) 구조</vt:lpstr>
      <vt:lpstr>Convolution Filter</vt:lpstr>
      <vt:lpstr>Convolution Filter - 의미</vt:lpstr>
      <vt:lpstr>전통적인 Convolution Filter</vt:lpstr>
      <vt:lpstr>Convolution 필터 적용</vt:lpstr>
      <vt:lpstr>Convolution 필터링</vt:lpstr>
      <vt:lpstr>Convolution Filter - Stride</vt:lpstr>
      <vt:lpstr>Convolution Filter - Padding</vt:lpstr>
      <vt:lpstr>Max Pooling</vt:lpstr>
      <vt:lpstr>특징 추출과 분류</vt:lpstr>
      <vt:lpstr>CNN 성능</vt:lpstr>
      <vt:lpstr>CNN MNIST 시뮬레이션</vt:lpstr>
      <vt:lpstr>n-depth Conv 필터</vt:lpstr>
      <vt:lpstr>CNN 시각화 자료</vt:lpstr>
      <vt:lpstr>각 conv layer의 출력</vt:lpstr>
      <vt:lpstr>PowerPoint 프레젠테이션</vt:lpstr>
      <vt:lpstr>CIFAR10 데이터</vt:lpstr>
      <vt:lpstr>CIFAR10 분류 문제</vt:lpstr>
      <vt:lpstr>PowerPoint 프레젠테이션</vt:lpstr>
      <vt:lpstr>분류(Classification)</vt:lpstr>
      <vt:lpstr>ImageNet</vt:lpstr>
      <vt:lpstr>분류기 DNN의 입력</vt:lpstr>
      <vt:lpstr>분류기 DNN의 출력</vt:lpstr>
      <vt:lpstr>영상 분류 현황</vt:lpstr>
      <vt:lpstr>ILSVRC</vt:lpstr>
      <vt:lpstr>공개된 모델</vt:lpstr>
      <vt:lpstr>PowerPoint 프레젠테이션</vt:lpstr>
      <vt:lpstr>VGG 16</vt:lpstr>
      <vt:lpstr>VGG16 구조</vt:lpstr>
      <vt:lpstr>VGG16 시뮬레이션</vt:lpstr>
      <vt:lpstr>PowerPoint 프레젠테이션</vt:lpstr>
      <vt:lpstr>CNN의 구조</vt:lpstr>
      <vt:lpstr>우승 모델</vt:lpstr>
      <vt:lpstr>커스텀 데이타</vt:lpstr>
      <vt:lpstr>우승 모델 재활용</vt:lpstr>
      <vt:lpstr>전이 학습</vt:lpstr>
      <vt:lpstr>PowerPoint 프레젠테이션</vt:lpstr>
      <vt:lpstr>데이터 준비</vt:lpstr>
      <vt:lpstr>데이터 준비</vt:lpstr>
      <vt:lpstr>원 VGG 모습</vt:lpstr>
      <vt:lpstr>새로 학습 시의 VGG 모습</vt:lpstr>
      <vt:lpstr>데이터 전처리</vt:lpstr>
      <vt:lpstr>레이블링 데이타</vt:lpstr>
      <vt:lpstr>데이터 증강</vt:lpstr>
      <vt:lpstr>PowerPoint 프레젠테이션</vt:lpstr>
      <vt:lpstr>ResNet</vt:lpstr>
      <vt:lpstr>ResNet 구조</vt:lpstr>
      <vt:lpstr>PowerPoint 프레젠테이션</vt:lpstr>
      <vt:lpstr>U-Net 구조</vt:lpstr>
      <vt:lpstr>U-Net을 사용한 영역 분할(segementation)</vt:lpstr>
      <vt:lpstr>기타 Segmentation  모델 구조</vt:lpstr>
      <vt:lpstr>기타 Segmentation  모델 구조</vt:lpstr>
      <vt:lpstr>PowerPoint 프레젠테이션</vt:lpstr>
      <vt:lpstr>RNN(Recurrent NN)</vt:lpstr>
      <vt:lpstr>입출력 예</vt:lpstr>
      <vt:lpstr>RNN(Recurrent NN)</vt:lpstr>
      <vt:lpstr>LSTM(Long Short Term Memory)</vt:lpstr>
      <vt:lpstr>PowerPoint 프레젠테이션</vt:lpstr>
      <vt:lpstr>단어를 표현하는 방법</vt:lpstr>
      <vt:lpstr>구조</vt:lpstr>
      <vt:lpstr>임베딩된 결과</vt:lpstr>
      <vt:lpstr>PowerPoint 프레젠테이션</vt:lpstr>
      <vt:lpstr>강화 학습</vt:lpstr>
      <vt:lpstr>DQN(Deep Q Network)</vt:lpstr>
      <vt:lpstr>강화학습의 의미</vt:lpstr>
      <vt:lpstr>강화학습 예 - 아타리</vt:lpstr>
      <vt:lpstr>강화학습 예 - 쿠키런</vt:lpstr>
      <vt:lpstr>PowerPoint 프레젠테이션</vt:lpstr>
      <vt:lpstr>GAN 결과 예</vt:lpstr>
      <vt:lpstr>GAN 결과 예</vt:lpstr>
      <vt:lpstr>GAN 결과 예</vt:lpstr>
      <vt:lpstr>레이블링 데이터가 없는 상황</vt:lpstr>
      <vt:lpstr>양수/음수 판정 함수</vt:lpstr>
      <vt:lpstr>G를 가지고 F 학습</vt:lpstr>
      <vt:lpstr>두 함수를 잇자</vt:lpstr>
      <vt:lpstr>두 함수를 잇자</vt:lpstr>
      <vt:lpstr>GAN 구조</vt:lpstr>
      <vt:lpstr>loss 함수</vt:lpstr>
      <vt:lpstr>loss 함수</vt:lpstr>
      <vt:lpstr>학습이 완료되면</vt:lpstr>
      <vt:lpstr>GAN의 의미 – 레이블링 데이타 없이</vt:lpstr>
      <vt:lpstr>GAN의 의미 - 생성기 학습을 위한 판별기</vt:lpstr>
      <vt:lpstr>G의 학습</vt:lpstr>
      <vt:lpstr>G의 학습</vt:lpstr>
      <vt:lpstr>잠재 공간의 다른 점</vt:lpstr>
      <vt:lpstr>GAN 다른 예</vt:lpstr>
      <vt:lpstr>잠재 공간 상의 중간 점</vt:lpstr>
      <vt:lpstr>중간점 다른 예</vt:lpstr>
      <vt:lpstr>PowerPoint 프레젠테이션</vt:lpstr>
      <vt:lpstr>영상 인식(image recognition)</vt:lpstr>
      <vt:lpstr>탐지(detection)와 분류(classification)</vt:lpstr>
      <vt:lpstr>영상 인식 현황</vt:lpstr>
      <vt:lpstr>영상인식 작업 요약</vt:lpstr>
      <vt:lpstr>영상 인식 모델</vt:lpstr>
      <vt:lpstr>영상 인식 모델</vt:lpstr>
      <vt:lpstr>영역 찾기와 분류를 순차적으로</vt:lpstr>
      <vt:lpstr>영역 찾기와 분류를 동시에</vt:lpstr>
      <vt:lpstr>성능</vt:lpstr>
      <vt:lpstr>성능 지표</vt:lpstr>
      <vt:lpstr>성능 지표 - IoU</vt:lpstr>
      <vt:lpstr>성능 지표 - mAP, AR</vt:lpstr>
      <vt:lpstr>PowerPoint 프레젠테이션</vt:lpstr>
      <vt:lpstr>YOLO3</vt:lpstr>
      <vt:lpstr>성능</vt:lpstr>
      <vt:lpstr>탐지 방식</vt:lpstr>
      <vt:lpstr>구조</vt:lpstr>
      <vt:lpstr>각 셀의 탐지</vt:lpstr>
      <vt:lpstr>PowerPoint 프레젠테이션</vt:lpstr>
      <vt:lpstr>SSD</vt:lpstr>
      <vt:lpstr>SSD 구조</vt:lpstr>
      <vt:lpstr>PowerPoint 프레젠테이션</vt:lpstr>
      <vt:lpstr>Image Captioning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Lee EunAh Agnes</cp:lastModifiedBy>
  <cp:revision>656</cp:revision>
  <cp:lastPrinted>2017-06-08T03:54:08Z</cp:lastPrinted>
  <dcterms:created xsi:type="dcterms:W3CDTF">2017-05-08T00:37:53Z</dcterms:created>
  <dcterms:modified xsi:type="dcterms:W3CDTF">2020-09-25T05:55:59Z</dcterms:modified>
</cp:coreProperties>
</file>